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notesMasterIdLst>
    <p:notesMasterId r:id="rId33"/>
  </p:notesMasterIdLst>
  <p:sldIdLst>
    <p:sldId id="256" r:id="rId2"/>
    <p:sldId id="275" r:id="rId3"/>
    <p:sldId id="282" r:id="rId4"/>
    <p:sldId id="280" r:id="rId5"/>
    <p:sldId id="257" r:id="rId6"/>
    <p:sldId id="258" r:id="rId7"/>
    <p:sldId id="264" r:id="rId8"/>
    <p:sldId id="298" r:id="rId9"/>
    <p:sldId id="276" r:id="rId10"/>
    <p:sldId id="289" r:id="rId11"/>
    <p:sldId id="292" r:id="rId12"/>
    <p:sldId id="294" r:id="rId13"/>
    <p:sldId id="293" r:id="rId14"/>
    <p:sldId id="295" r:id="rId15"/>
    <p:sldId id="296" r:id="rId16"/>
    <p:sldId id="288" r:id="rId17"/>
    <p:sldId id="281" r:id="rId18"/>
    <p:sldId id="283" r:id="rId19"/>
    <p:sldId id="284" r:id="rId20"/>
    <p:sldId id="285" r:id="rId21"/>
    <p:sldId id="286" r:id="rId22"/>
    <p:sldId id="308" r:id="rId23"/>
    <p:sldId id="299" r:id="rId24"/>
    <p:sldId id="287" r:id="rId25"/>
    <p:sldId id="301" r:id="rId26"/>
    <p:sldId id="303" r:id="rId27"/>
    <p:sldId id="304" r:id="rId28"/>
    <p:sldId id="263" r:id="rId29"/>
    <p:sldId id="305" r:id="rId30"/>
    <p:sldId id="306" r:id="rId31"/>
    <p:sldId id="3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311"/>
    <p:restoredTop sz="72111"/>
  </p:normalViewPr>
  <p:slideViewPr>
    <p:cSldViewPr snapToGrid="0">
      <p:cViewPr varScale="1">
        <p:scale>
          <a:sx n="56" d="100"/>
          <a:sy n="56" d="100"/>
        </p:scale>
        <p:origin x="184" y="672"/>
      </p:cViewPr>
      <p:guideLst/>
    </p:cSldViewPr>
  </p:slideViewPr>
  <p:notesTextViewPr>
    <p:cViewPr>
      <p:scale>
        <a:sx n="150" d="100"/>
        <a:sy n="150" d="100"/>
      </p:scale>
      <p:origin x="0" y="-46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8AEB1-5E42-4EA5-889B-4BC4747FF9AF}"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751C4F01-3022-4017-9F98-48ADEA951F8A}">
      <dgm:prSet/>
      <dgm:spPr/>
      <dgm:t>
        <a:bodyPr/>
        <a:lstStyle/>
        <a:p>
          <a:r>
            <a:rPr lang="en-AU" dirty="0"/>
            <a:t>The number of </a:t>
          </a:r>
          <a:r>
            <a:rPr lang="en-AU" b="0" dirty="0"/>
            <a:t>countries producing (exporting) coffee and what volume?	</a:t>
          </a:r>
          <a:endParaRPr lang="en-US" dirty="0"/>
        </a:p>
      </dgm:t>
    </dgm:pt>
    <dgm:pt modelId="{E1001250-BBCA-4A0D-8297-6C58A2C207B9}" type="parTrans" cxnId="{8AAF756B-50DC-4CBF-BB43-73E40AC61053}">
      <dgm:prSet/>
      <dgm:spPr/>
      <dgm:t>
        <a:bodyPr/>
        <a:lstStyle/>
        <a:p>
          <a:endParaRPr lang="en-US"/>
        </a:p>
      </dgm:t>
    </dgm:pt>
    <dgm:pt modelId="{77FE3850-756C-466F-B131-38568F3F0BEE}" type="sibTrans" cxnId="{8AAF756B-50DC-4CBF-BB43-73E40AC61053}">
      <dgm:prSet/>
      <dgm:spPr/>
      <dgm:t>
        <a:bodyPr/>
        <a:lstStyle/>
        <a:p>
          <a:endParaRPr lang="en-US"/>
        </a:p>
      </dgm:t>
    </dgm:pt>
    <dgm:pt modelId="{FB869F56-FAFE-4C4F-89BD-66A2AE0F949A}">
      <dgm:prSet/>
      <dgm:spPr/>
      <dgm:t>
        <a:bodyPr/>
        <a:lstStyle/>
        <a:p>
          <a:r>
            <a:rPr lang="en-AU" dirty="0"/>
            <a:t>The number of </a:t>
          </a:r>
          <a:r>
            <a:rPr lang="en-AU" b="0" dirty="0"/>
            <a:t>countries buying (importing) coffee and what volume?</a:t>
          </a:r>
          <a:endParaRPr lang="en-US" dirty="0"/>
        </a:p>
      </dgm:t>
    </dgm:pt>
    <dgm:pt modelId="{2876D8E1-965A-49C4-A6DC-C9883CD8E146}" type="parTrans" cxnId="{BDF9C64A-7F7D-4BE6-9F86-D5A77A39A02B}">
      <dgm:prSet/>
      <dgm:spPr/>
      <dgm:t>
        <a:bodyPr/>
        <a:lstStyle/>
        <a:p>
          <a:endParaRPr lang="en-US"/>
        </a:p>
      </dgm:t>
    </dgm:pt>
    <dgm:pt modelId="{1FE26F00-37E3-46CF-B899-6DD4D4FFFDCE}" type="sibTrans" cxnId="{BDF9C64A-7F7D-4BE6-9F86-D5A77A39A02B}">
      <dgm:prSet/>
      <dgm:spPr/>
      <dgm:t>
        <a:bodyPr/>
        <a:lstStyle/>
        <a:p>
          <a:endParaRPr lang="en-US"/>
        </a:p>
      </dgm:t>
    </dgm:pt>
    <dgm:pt modelId="{CE11D443-5991-42CC-9B3B-2755B71F948E}">
      <dgm:prSet/>
      <dgm:spPr/>
      <dgm:t>
        <a:bodyPr/>
        <a:lstStyle/>
        <a:p>
          <a:r>
            <a:rPr lang="en-AU" dirty="0"/>
            <a:t>Price paid to growers for exporting country</a:t>
          </a:r>
          <a:endParaRPr lang="en-US" dirty="0"/>
        </a:p>
      </dgm:t>
    </dgm:pt>
    <dgm:pt modelId="{BB7E11D1-18C4-46D0-95DE-750CE616A6C3}" type="parTrans" cxnId="{E4BD5BB9-E722-4724-AED0-352F9D08AC26}">
      <dgm:prSet/>
      <dgm:spPr/>
      <dgm:t>
        <a:bodyPr/>
        <a:lstStyle/>
        <a:p>
          <a:endParaRPr lang="en-US"/>
        </a:p>
      </dgm:t>
    </dgm:pt>
    <dgm:pt modelId="{F549670A-09CE-4199-BDE4-9E07401FD812}" type="sibTrans" cxnId="{E4BD5BB9-E722-4724-AED0-352F9D08AC26}">
      <dgm:prSet/>
      <dgm:spPr/>
      <dgm:t>
        <a:bodyPr/>
        <a:lstStyle/>
        <a:p>
          <a:endParaRPr lang="en-US"/>
        </a:p>
      </dgm:t>
    </dgm:pt>
    <dgm:pt modelId="{52F4C12D-79F6-4410-96B6-64C7D7DB024C}">
      <dgm:prSet/>
      <dgm:spPr/>
      <dgm:t>
        <a:bodyPr/>
        <a:lstStyle/>
        <a:p>
          <a:r>
            <a:rPr lang="en-AU" b="0" dirty="0"/>
            <a:t>Retail price in importing country	</a:t>
          </a:r>
          <a:endParaRPr lang="en-US" dirty="0"/>
        </a:p>
      </dgm:t>
    </dgm:pt>
    <dgm:pt modelId="{8770F554-142A-4E00-AB27-FE19C304F465}" type="parTrans" cxnId="{2052C3DD-9C02-4CE5-B8DA-4CD4FF5B05C4}">
      <dgm:prSet/>
      <dgm:spPr/>
      <dgm:t>
        <a:bodyPr/>
        <a:lstStyle/>
        <a:p>
          <a:endParaRPr lang="en-US"/>
        </a:p>
      </dgm:t>
    </dgm:pt>
    <dgm:pt modelId="{F427FF87-B5E3-4BF0-A504-7251002B4517}" type="sibTrans" cxnId="{2052C3DD-9C02-4CE5-B8DA-4CD4FF5B05C4}">
      <dgm:prSet/>
      <dgm:spPr/>
      <dgm:t>
        <a:bodyPr/>
        <a:lstStyle/>
        <a:p>
          <a:endParaRPr lang="en-US"/>
        </a:p>
      </dgm:t>
    </dgm:pt>
    <dgm:pt modelId="{5FDAC3C2-2052-8548-8885-C2C510FF1E1E}" type="pres">
      <dgm:prSet presAssocID="{8148AEB1-5E42-4EA5-889B-4BC4747FF9AF}" presName="outerComposite" presStyleCnt="0">
        <dgm:presLayoutVars>
          <dgm:chMax val="5"/>
          <dgm:dir/>
          <dgm:resizeHandles val="exact"/>
        </dgm:presLayoutVars>
      </dgm:prSet>
      <dgm:spPr/>
    </dgm:pt>
    <dgm:pt modelId="{6579E61C-6219-0B40-A0DD-28A5D45D718C}" type="pres">
      <dgm:prSet presAssocID="{8148AEB1-5E42-4EA5-889B-4BC4747FF9AF}" presName="dummyMaxCanvas" presStyleCnt="0">
        <dgm:presLayoutVars/>
      </dgm:prSet>
      <dgm:spPr/>
    </dgm:pt>
    <dgm:pt modelId="{33CF03A8-82E3-B64B-86AD-944EBDB941A2}" type="pres">
      <dgm:prSet presAssocID="{8148AEB1-5E42-4EA5-889B-4BC4747FF9AF}" presName="FourNodes_1" presStyleLbl="node1" presStyleIdx="0" presStyleCnt="4">
        <dgm:presLayoutVars>
          <dgm:bulletEnabled val="1"/>
        </dgm:presLayoutVars>
      </dgm:prSet>
      <dgm:spPr/>
    </dgm:pt>
    <dgm:pt modelId="{611D3515-0E86-D244-87C3-C4DB1AC1BD01}" type="pres">
      <dgm:prSet presAssocID="{8148AEB1-5E42-4EA5-889B-4BC4747FF9AF}" presName="FourNodes_2" presStyleLbl="node1" presStyleIdx="1" presStyleCnt="4">
        <dgm:presLayoutVars>
          <dgm:bulletEnabled val="1"/>
        </dgm:presLayoutVars>
      </dgm:prSet>
      <dgm:spPr/>
    </dgm:pt>
    <dgm:pt modelId="{DA1026DE-CDEB-2647-8B1E-1D257CD545C8}" type="pres">
      <dgm:prSet presAssocID="{8148AEB1-5E42-4EA5-889B-4BC4747FF9AF}" presName="FourNodes_3" presStyleLbl="node1" presStyleIdx="2" presStyleCnt="4">
        <dgm:presLayoutVars>
          <dgm:bulletEnabled val="1"/>
        </dgm:presLayoutVars>
      </dgm:prSet>
      <dgm:spPr/>
    </dgm:pt>
    <dgm:pt modelId="{591180BE-27B3-994F-B6A5-0909CB4F9D65}" type="pres">
      <dgm:prSet presAssocID="{8148AEB1-5E42-4EA5-889B-4BC4747FF9AF}" presName="FourNodes_4" presStyleLbl="node1" presStyleIdx="3" presStyleCnt="4">
        <dgm:presLayoutVars>
          <dgm:bulletEnabled val="1"/>
        </dgm:presLayoutVars>
      </dgm:prSet>
      <dgm:spPr/>
    </dgm:pt>
    <dgm:pt modelId="{EAAF1582-E94D-C64E-A5D4-836B54CADE25}" type="pres">
      <dgm:prSet presAssocID="{8148AEB1-5E42-4EA5-889B-4BC4747FF9AF}" presName="FourConn_1-2" presStyleLbl="fgAccFollowNode1" presStyleIdx="0" presStyleCnt="3">
        <dgm:presLayoutVars>
          <dgm:bulletEnabled val="1"/>
        </dgm:presLayoutVars>
      </dgm:prSet>
      <dgm:spPr/>
    </dgm:pt>
    <dgm:pt modelId="{41419A3A-6940-B14B-A369-2E2355411D4F}" type="pres">
      <dgm:prSet presAssocID="{8148AEB1-5E42-4EA5-889B-4BC4747FF9AF}" presName="FourConn_2-3" presStyleLbl="fgAccFollowNode1" presStyleIdx="1" presStyleCnt="3">
        <dgm:presLayoutVars>
          <dgm:bulletEnabled val="1"/>
        </dgm:presLayoutVars>
      </dgm:prSet>
      <dgm:spPr/>
    </dgm:pt>
    <dgm:pt modelId="{D9F811EA-416D-2F4C-BB19-7C1A3E01E425}" type="pres">
      <dgm:prSet presAssocID="{8148AEB1-5E42-4EA5-889B-4BC4747FF9AF}" presName="FourConn_3-4" presStyleLbl="fgAccFollowNode1" presStyleIdx="2" presStyleCnt="3">
        <dgm:presLayoutVars>
          <dgm:bulletEnabled val="1"/>
        </dgm:presLayoutVars>
      </dgm:prSet>
      <dgm:spPr/>
    </dgm:pt>
    <dgm:pt modelId="{C4276B40-BDDD-4946-9296-96DC60F9296A}" type="pres">
      <dgm:prSet presAssocID="{8148AEB1-5E42-4EA5-889B-4BC4747FF9AF}" presName="FourNodes_1_text" presStyleLbl="node1" presStyleIdx="3" presStyleCnt="4">
        <dgm:presLayoutVars>
          <dgm:bulletEnabled val="1"/>
        </dgm:presLayoutVars>
      </dgm:prSet>
      <dgm:spPr/>
    </dgm:pt>
    <dgm:pt modelId="{662761FF-F40B-5544-8FC1-3FFEA15B82D8}" type="pres">
      <dgm:prSet presAssocID="{8148AEB1-5E42-4EA5-889B-4BC4747FF9AF}" presName="FourNodes_2_text" presStyleLbl="node1" presStyleIdx="3" presStyleCnt="4">
        <dgm:presLayoutVars>
          <dgm:bulletEnabled val="1"/>
        </dgm:presLayoutVars>
      </dgm:prSet>
      <dgm:spPr/>
    </dgm:pt>
    <dgm:pt modelId="{C5534EAE-E460-0C4B-8AE3-56AF074C3989}" type="pres">
      <dgm:prSet presAssocID="{8148AEB1-5E42-4EA5-889B-4BC4747FF9AF}" presName="FourNodes_3_text" presStyleLbl="node1" presStyleIdx="3" presStyleCnt="4">
        <dgm:presLayoutVars>
          <dgm:bulletEnabled val="1"/>
        </dgm:presLayoutVars>
      </dgm:prSet>
      <dgm:spPr/>
    </dgm:pt>
    <dgm:pt modelId="{960C09E5-8BD4-D545-9C55-6A45059323C6}" type="pres">
      <dgm:prSet presAssocID="{8148AEB1-5E42-4EA5-889B-4BC4747FF9AF}" presName="FourNodes_4_text" presStyleLbl="node1" presStyleIdx="3" presStyleCnt="4">
        <dgm:presLayoutVars>
          <dgm:bulletEnabled val="1"/>
        </dgm:presLayoutVars>
      </dgm:prSet>
      <dgm:spPr/>
    </dgm:pt>
  </dgm:ptLst>
  <dgm:cxnLst>
    <dgm:cxn modelId="{5D84B71E-DF15-4E44-8C8D-DF9B6A0578BD}" type="presOf" srcId="{FB869F56-FAFE-4C4F-89BD-66A2AE0F949A}" destId="{662761FF-F40B-5544-8FC1-3FFEA15B82D8}" srcOrd="1" destOrd="0" presId="urn:microsoft.com/office/officeart/2005/8/layout/vProcess5"/>
    <dgm:cxn modelId="{38B99622-AC44-014F-B41A-752794D22CD1}" type="presOf" srcId="{52F4C12D-79F6-4410-96B6-64C7D7DB024C}" destId="{960C09E5-8BD4-D545-9C55-6A45059323C6}" srcOrd="1" destOrd="0" presId="urn:microsoft.com/office/officeart/2005/8/layout/vProcess5"/>
    <dgm:cxn modelId="{1CC4FB29-09F3-6C43-8514-DFFB67A67C05}" type="presOf" srcId="{CE11D443-5991-42CC-9B3B-2755B71F948E}" destId="{C5534EAE-E460-0C4B-8AE3-56AF074C3989}" srcOrd="1" destOrd="0" presId="urn:microsoft.com/office/officeart/2005/8/layout/vProcess5"/>
    <dgm:cxn modelId="{A628E040-CE22-A24A-B0AD-3A3380857FC4}" type="presOf" srcId="{751C4F01-3022-4017-9F98-48ADEA951F8A}" destId="{33CF03A8-82E3-B64B-86AD-944EBDB941A2}" srcOrd="0" destOrd="0" presId="urn:microsoft.com/office/officeart/2005/8/layout/vProcess5"/>
    <dgm:cxn modelId="{BDF9C64A-7F7D-4BE6-9F86-D5A77A39A02B}" srcId="{8148AEB1-5E42-4EA5-889B-4BC4747FF9AF}" destId="{FB869F56-FAFE-4C4F-89BD-66A2AE0F949A}" srcOrd="1" destOrd="0" parTransId="{2876D8E1-965A-49C4-A6DC-C9883CD8E146}" sibTransId="{1FE26F00-37E3-46CF-B899-6DD4D4FFFDCE}"/>
    <dgm:cxn modelId="{8AAF756B-50DC-4CBF-BB43-73E40AC61053}" srcId="{8148AEB1-5E42-4EA5-889B-4BC4747FF9AF}" destId="{751C4F01-3022-4017-9F98-48ADEA951F8A}" srcOrd="0" destOrd="0" parTransId="{E1001250-BBCA-4A0D-8297-6C58A2C207B9}" sibTransId="{77FE3850-756C-466F-B131-38568F3F0BEE}"/>
    <dgm:cxn modelId="{2FD60F81-302D-2A4A-AB24-F6B43FEEE12F}" type="presOf" srcId="{1FE26F00-37E3-46CF-B899-6DD4D4FFFDCE}" destId="{41419A3A-6940-B14B-A369-2E2355411D4F}" srcOrd="0" destOrd="0" presId="urn:microsoft.com/office/officeart/2005/8/layout/vProcess5"/>
    <dgm:cxn modelId="{94D18F8B-8047-F746-B465-17187EFEFB74}" type="presOf" srcId="{52F4C12D-79F6-4410-96B6-64C7D7DB024C}" destId="{591180BE-27B3-994F-B6A5-0909CB4F9D65}" srcOrd="0" destOrd="0" presId="urn:microsoft.com/office/officeart/2005/8/layout/vProcess5"/>
    <dgm:cxn modelId="{E4CAA59E-FDEF-8F4E-B670-99AE998F257F}" type="presOf" srcId="{CE11D443-5991-42CC-9B3B-2755B71F948E}" destId="{DA1026DE-CDEB-2647-8B1E-1D257CD545C8}" srcOrd="0" destOrd="0" presId="urn:microsoft.com/office/officeart/2005/8/layout/vProcess5"/>
    <dgm:cxn modelId="{E4BD5BB9-E722-4724-AED0-352F9D08AC26}" srcId="{8148AEB1-5E42-4EA5-889B-4BC4747FF9AF}" destId="{CE11D443-5991-42CC-9B3B-2755B71F948E}" srcOrd="2" destOrd="0" parTransId="{BB7E11D1-18C4-46D0-95DE-750CE616A6C3}" sibTransId="{F549670A-09CE-4199-BDE4-9E07401FD812}"/>
    <dgm:cxn modelId="{7E76D0C8-F6FB-3D43-9C70-E5DFFB65724C}" type="presOf" srcId="{F549670A-09CE-4199-BDE4-9E07401FD812}" destId="{D9F811EA-416D-2F4C-BB19-7C1A3E01E425}" srcOrd="0" destOrd="0" presId="urn:microsoft.com/office/officeart/2005/8/layout/vProcess5"/>
    <dgm:cxn modelId="{EFF06FCB-C09C-3744-AECE-D5D5AEF45DE0}" type="presOf" srcId="{8148AEB1-5E42-4EA5-889B-4BC4747FF9AF}" destId="{5FDAC3C2-2052-8548-8885-C2C510FF1E1E}" srcOrd="0" destOrd="0" presId="urn:microsoft.com/office/officeart/2005/8/layout/vProcess5"/>
    <dgm:cxn modelId="{75828DD1-3261-AA4B-B239-38304BDACE13}" type="presOf" srcId="{751C4F01-3022-4017-9F98-48ADEA951F8A}" destId="{C4276B40-BDDD-4946-9296-96DC60F9296A}" srcOrd="1" destOrd="0" presId="urn:microsoft.com/office/officeart/2005/8/layout/vProcess5"/>
    <dgm:cxn modelId="{2052C3DD-9C02-4CE5-B8DA-4CD4FF5B05C4}" srcId="{8148AEB1-5E42-4EA5-889B-4BC4747FF9AF}" destId="{52F4C12D-79F6-4410-96B6-64C7D7DB024C}" srcOrd="3" destOrd="0" parTransId="{8770F554-142A-4E00-AB27-FE19C304F465}" sibTransId="{F427FF87-B5E3-4BF0-A504-7251002B4517}"/>
    <dgm:cxn modelId="{75F467E2-E399-794B-A3EE-BE47E08AB520}" type="presOf" srcId="{77FE3850-756C-466F-B131-38568F3F0BEE}" destId="{EAAF1582-E94D-C64E-A5D4-836B54CADE25}" srcOrd="0" destOrd="0" presId="urn:microsoft.com/office/officeart/2005/8/layout/vProcess5"/>
    <dgm:cxn modelId="{0542FCF8-114D-8348-99AF-887FF1A45CE2}" type="presOf" srcId="{FB869F56-FAFE-4C4F-89BD-66A2AE0F949A}" destId="{611D3515-0E86-D244-87C3-C4DB1AC1BD01}" srcOrd="0" destOrd="0" presId="urn:microsoft.com/office/officeart/2005/8/layout/vProcess5"/>
    <dgm:cxn modelId="{3E905E83-F791-C64F-8FE2-4D27A1026FE0}" type="presParOf" srcId="{5FDAC3C2-2052-8548-8885-C2C510FF1E1E}" destId="{6579E61C-6219-0B40-A0DD-28A5D45D718C}" srcOrd="0" destOrd="0" presId="urn:microsoft.com/office/officeart/2005/8/layout/vProcess5"/>
    <dgm:cxn modelId="{24BAB0BF-A37F-E444-B805-5A4BB8247A69}" type="presParOf" srcId="{5FDAC3C2-2052-8548-8885-C2C510FF1E1E}" destId="{33CF03A8-82E3-B64B-86AD-944EBDB941A2}" srcOrd="1" destOrd="0" presId="urn:microsoft.com/office/officeart/2005/8/layout/vProcess5"/>
    <dgm:cxn modelId="{E9934A10-D8AC-E443-9BD6-993B85DAB1F4}" type="presParOf" srcId="{5FDAC3C2-2052-8548-8885-C2C510FF1E1E}" destId="{611D3515-0E86-D244-87C3-C4DB1AC1BD01}" srcOrd="2" destOrd="0" presId="urn:microsoft.com/office/officeart/2005/8/layout/vProcess5"/>
    <dgm:cxn modelId="{8B95632E-B2BF-1646-B395-D814EEBD8A10}" type="presParOf" srcId="{5FDAC3C2-2052-8548-8885-C2C510FF1E1E}" destId="{DA1026DE-CDEB-2647-8B1E-1D257CD545C8}" srcOrd="3" destOrd="0" presId="urn:microsoft.com/office/officeart/2005/8/layout/vProcess5"/>
    <dgm:cxn modelId="{0EF53C8D-02B8-9646-A45F-ED8ACFC13FE8}" type="presParOf" srcId="{5FDAC3C2-2052-8548-8885-C2C510FF1E1E}" destId="{591180BE-27B3-994F-B6A5-0909CB4F9D65}" srcOrd="4" destOrd="0" presId="urn:microsoft.com/office/officeart/2005/8/layout/vProcess5"/>
    <dgm:cxn modelId="{BBF7B38F-7C79-9E4E-88CF-653963579A76}" type="presParOf" srcId="{5FDAC3C2-2052-8548-8885-C2C510FF1E1E}" destId="{EAAF1582-E94D-C64E-A5D4-836B54CADE25}" srcOrd="5" destOrd="0" presId="urn:microsoft.com/office/officeart/2005/8/layout/vProcess5"/>
    <dgm:cxn modelId="{77C562BF-2D5D-F240-969A-E06313477AAA}" type="presParOf" srcId="{5FDAC3C2-2052-8548-8885-C2C510FF1E1E}" destId="{41419A3A-6940-B14B-A369-2E2355411D4F}" srcOrd="6" destOrd="0" presId="urn:microsoft.com/office/officeart/2005/8/layout/vProcess5"/>
    <dgm:cxn modelId="{39EC31B1-DAD0-5F46-8368-5E6A0412DCA9}" type="presParOf" srcId="{5FDAC3C2-2052-8548-8885-C2C510FF1E1E}" destId="{D9F811EA-416D-2F4C-BB19-7C1A3E01E425}" srcOrd="7" destOrd="0" presId="urn:microsoft.com/office/officeart/2005/8/layout/vProcess5"/>
    <dgm:cxn modelId="{DEB10B50-F331-3049-BAFE-CFB312BF8E7B}" type="presParOf" srcId="{5FDAC3C2-2052-8548-8885-C2C510FF1E1E}" destId="{C4276B40-BDDD-4946-9296-96DC60F9296A}" srcOrd="8" destOrd="0" presId="urn:microsoft.com/office/officeart/2005/8/layout/vProcess5"/>
    <dgm:cxn modelId="{2A9593E0-8A52-DD4A-9A52-126EC9684E45}" type="presParOf" srcId="{5FDAC3C2-2052-8548-8885-C2C510FF1E1E}" destId="{662761FF-F40B-5544-8FC1-3FFEA15B82D8}" srcOrd="9" destOrd="0" presId="urn:microsoft.com/office/officeart/2005/8/layout/vProcess5"/>
    <dgm:cxn modelId="{02856039-625A-8941-B8FF-F1C1163F55E3}" type="presParOf" srcId="{5FDAC3C2-2052-8548-8885-C2C510FF1E1E}" destId="{C5534EAE-E460-0C4B-8AE3-56AF074C3989}" srcOrd="10" destOrd="0" presId="urn:microsoft.com/office/officeart/2005/8/layout/vProcess5"/>
    <dgm:cxn modelId="{78BBCE89-4E5E-D943-9DC8-1693E98D3123}" type="presParOf" srcId="{5FDAC3C2-2052-8548-8885-C2C510FF1E1E}" destId="{960C09E5-8BD4-D545-9C55-6A45059323C6}"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F03A8-82E3-B64B-86AD-944EBDB941A2}">
      <dsp:nvSpPr>
        <dsp:cNvPr id="0" name=""/>
        <dsp:cNvSpPr/>
      </dsp:nvSpPr>
      <dsp:spPr>
        <a:xfrm>
          <a:off x="0" y="0"/>
          <a:ext cx="8872220" cy="76311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The number of </a:t>
          </a:r>
          <a:r>
            <a:rPr lang="en-AU" sz="2000" b="0" kern="1200" dirty="0"/>
            <a:t>countries producing (exporting) coffee and what volume?	</a:t>
          </a:r>
          <a:endParaRPr lang="en-US" sz="2000" kern="1200" dirty="0"/>
        </a:p>
      </dsp:txBody>
      <dsp:txXfrm>
        <a:off x="22351" y="22351"/>
        <a:ext cx="7984280" cy="718409"/>
      </dsp:txXfrm>
    </dsp:sp>
    <dsp:sp modelId="{611D3515-0E86-D244-87C3-C4DB1AC1BD01}">
      <dsp:nvSpPr>
        <dsp:cNvPr id="0" name=""/>
        <dsp:cNvSpPr/>
      </dsp:nvSpPr>
      <dsp:spPr>
        <a:xfrm>
          <a:off x="743048" y="901859"/>
          <a:ext cx="8872220" cy="76311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The number of </a:t>
          </a:r>
          <a:r>
            <a:rPr lang="en-AU" sz="2000" b="0" kern="1200" dirty="0"/>
            <a:t>countries buying (importing) coffee and what volume?</a:t>
          </a:r>
          <a:endParaRPr lang="en-US" sz="2000" kern="1200" dirty="0"/>
        </a:p>
      </dsp:txBody>
      <dsp:txXfrm>
        <a:off x="765399" y="924210"/>
        <a:ext cx="7588447" cy="718409"/>
      </dsp:txXfrm>
    </dsp:sp>
    <dsp:sp modelId="{DA1026DE-CDEB-2647-8B1E-1D257CD545C8}">
      <dsp:nvSpPr>
        <dsp:cNvPr id="0" name=""/>
        <dsp:cNvSpPr/>
      </dsp:nvSpPr>
      <dsp:spPr>
        <a:xfrm>
          <a:off x="1475006" y="1803718"/>
          <a:ext cx="8872220" cy="76311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Price paid to growers for exporting country</a:t>
          </a:r>
          <a:endParaRPr lang="en-US" sz="2000" kern="1200" dirty="0"/>
        </a:p>
      </dsp:txBody>
      <dsp:txXfrm>
        <a:off x="1497357" y="1826069"/>
        <a:ext cx="7599537" cy="718409"/>
      </dsp:txXfrm>
    </dsp:sp>
    <dsp:sp modelId="{591180BE-27B3-994F-B6A5-0909CB4F9D65}">
      <dsp:nvSpPr>
        <dsp:cNvPr id="0" name=""/>
        <dsp:cNvSpPr/>
      </dsp:nvSpPr>
      <dsp:spPr>
        <a:xfrm>
          <a:off x="2218055" y="2705578"/>
          <a:ext cx="8872220" cy="76311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b="0" kern="1200" dirty="0"/>
            <a:t>Retail price in importing country	</a:t>
          </a:r>
          <a:endParaRPr lang="en-US" sz="2000" kern="1200" dirty="0"/>
        </a:p>
      </dsp:txBody>
      <dsp:txXfrm>
        <a:off x="2240406" y="2727929"/>
        <a:ext cx="7588447" cy="718409"/>
      </dsp:txXfrm>
    </dsp:sp>
    <dsp:sp modelId="{EAAF1582-E94D-C64E-A5D4-836B54CADE25}">
      <dsp:nvSpPr>
        <dsp:cNvPr id="0" name=""/>
        <dsp:cNvSpPr/>
      </dsp:nvSpPr>
      <dsp:spPr>
        <a:xfrm>
          <a:off x="8376198" y="584474"/>
          <a:ext cx="496022" cy="496022"/>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487803" y="584474"/>
        <a:ext cx="272812" cy="373257"/>
      </dsp:txXfrm>
    </dsp:sp>
    <dsp:sp modelId="{41419A3A-6940-B14B-A369-2E2355411D4F}">
      <dsp:nvSpPr>
        <dsp:cNvPr id="0" name=""/>
        <dsp:cNvSpPr/>
      </dsp:nvSpPr>
      <dsp:spPr>
        <a:xfrm>
          <a:off x="9119246" y="1486333"/>
          <a:ext cx="496022" cy="496022"/>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230851" y="1486333"/>
        <a:ext cx="272812" cy="373257"/>
      </dsp:txXfrm>
    </dsp:sp>
    <dsp:sp modelId="{D9F811EA-416D-2F4C-BB19-7C1A3E01E425}">
      <dsp:nvSpPr>
        <dsp:cNvPr id="0" name=""/>
        <dsp:cNvSpPr/>
      </dsp:nvSpPr>
      <dsp:spPr>
        <a:xfrm>
          <a:off x="9851204" y="2388193"/>
          <a:ext cx="496022" cy="496022"/>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962809" y="2388193"/>
        <a:ext cx="272812" cy="37325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0:13:41.439"/>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0:13:42.965"/>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0:13:45.829"/>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0:14:03.238"/>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0:14:05.210"/>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0:14:07.984"/>
    </inkml:context>
    <inkml:brush xml:id="br0">
      <inkml:brushProperty name="width" value="0.05" units="cm"/>
      <inkml:brushProperty name="height" value="0.05" units="cm"/>
      <inkml:brushProperty name="color" value="#E71224"/>
    </inkml:brush>
  </inkml:definitions>
  <inkml:trace contextRef="#ctx0" brushRef="#br0">0 149 24575,'5'-3'0,"-1"1"0,12 2 0,7-5 0,1 4 0,2-6 0,-6 6 0,-7-4 0,16 4 0,-1-6 0,13 6 0,-13-6 0,-6 6 0,-12-1 0,12 2 0,6-5 0,-3 4 0,-3-4 0,-17 5 0,1 0 0,0-2 0,2 1 0,-2-1 0,3 2 0,4-7 0,10 5 0,-4-9 0,3 9 0,-14-3 0,-2 5 0,0-2 0,7-2 0,18-5 0,-5 1 0,6-1 0,-19 5 0,-5 2 0,1 2 0,7-3 0,-6 2 0,3-2 0,-7 3 0,0-3 0,-1 2 0,3-1 0,-1 2 0,-1-3 0,-1 2 0,0-1 0,4-1 0,0 3 0,-3-3 0,-4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0:14:11.284"/>
    </inkml:context>
    <inkml:brush xml:id="br0">
      <inkml:brushProperty name="width" value="0.05" units="cm"/>
      <inkml:brushProperty name="height" value="0.05" units="cm"/>
      <inkml:brushProperty name="color" value="#E71224"/>
    </inkml:brush>
  </inkml:definitions>
  <inkml:trace contextRef="#ctx0" brushRef="#br0">0 1 24575,'6'0'0,"-1"0"0,1 0 0,0 0 0,0 0 0,-3 2 0,4-1 0,-3 1 0,7 1 0,3 1 0,-4-1 0,3 0 0,-8-3 0,8 4 0,-3-4 0,6 6 0,-7-5 0,0 1 0,-1-2 0,5 4 0,5-4 0,-4 4 0,-1-4 0,-7 0 0,2 0 0,1 2 0,0-1 0,-1 1 0,-2-2 0,0 0 0,-1 0 0,1 3 0,2-3 0,-1 3 0,1-3 0,-2 0 0,-1 0 0,1 0 0,0 0 0,-3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C3B0F-77AE-0148-98E3-F3DA03C4468B}" type="datetimeFigureOut">
              <a:rPr lang="en-US" smtClean="0"/>
              <a:t>4/12/23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04525-4EEA-034E-87D8-6C0CC8F08507}" type="slidenum">
              <a:rPr lang="en-US" smtClean="0"/>
              <a:t>‹#›</a:t>
            </a:fld>
            <a:endParaRPr lang="en-US"/>
          </a:p>
        </p:txBody>
      </p:sp>
    </p:spTree>
    <p:extLst>
      <p:ext uri="{BB962C8B-B14F-4D97-AF65-F5344CB8AC3E}">
        <p14:creationId xmlns:p14="http://schemas.microsoft.com/office/powerpoint/2010/main" val="1332783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nate_dumlao?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photos/zUNs99PGDg0?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solidFill>
                <a:srgbClr val="D4D4D4"/>
              </a:solidFill>
              <a:effectLst/>
              <a:latin typeface="Menlo" panose="020B0609030804020204" pitchFamily="49" charset="0"/>
            </a:endParaRPr>
          </a:p>
          <a:p>
            <a:r>
              <a:rPr lang="en-AU" sz="1800" dirty="0">
                <a:effectLst/>
                <a:latin typeface="Calibri" panose="020F0502020204030204" pitchFamily="34" charset="0"/>
                <a:ea typeface="DengXian" panose="02010600030101010101" pitchFamily="2" charset="-122"/>
                <a:cs typeface="Times New Roman" panose="02020603050405020304" pitchFamily="18" charset="0"/>
              </a:rPr>
              <a:t>Good evening everyone, </a:t>
            </a:r>
          </a:p>
          <a:p>
            <a:r>
              <a:rPr lang="en-AU" sz="1800" dirty="0">
                <a:effectLst/>
                <a:latin typeface="Calibri" panose="020F0502020204030204" pitchFamily="34" charset="0"/>
                <a:ea typeface="DengXian" panose="02010600030101010101" pitchFamily="2" charset="-122"/>
                <a:cs typeface="Times New Roman" panose="02020603050405020304" pitchFamily="18" charset="0"/>
              </a:rPr>
              <a:t>For our project 3, both me &amp; Sandra will be presenting on the data visualisation about global coffee trade. </a:t>
            </a:r>
          </a:p>
          <a:p>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AU" sz="1800" dirty="0">
                <a:effectLst/>
                <a:latin typeface="Calibri" panose="020F0502020204030204" pitchFamily="34" charset="0"/>
                <a:ea typeface="DengXian" panose="02010600030101010101" pitchFamily="2" charset="-122"/>
                <a:cs typeface="Times New Roman" panose="02020603050405020304" pitchFamily="18" charset="0"/>
              </a:rPr>
              <a:t>(next)</a:t>
            </a:r>
          </a:p>
          <a:p>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dirty="0">
                <a:solidFill>
                  <a:srgbClr val="D4D4D4"/>
                </a:solidFill>
                <a:effectLst/>
                <a:latin typeface="Menlo" panose="020B0609030804020204" pitchFamily="49" charset="0"/>
              </a:rPr>
              <a:t>Photo by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dirty="0">
                <a:solidFill>
                  <a:srgbClr val="CE9178"/>
                </a:solidFill>
                <a:effectLst/>
                <a:latin typeface="Menlo" panose="020B0609030804020204" pitchFamily="49" charset="0"/>
              </a:rPr>
              <a:t>https://</a:t>
            </a:r>
            <a:r>
              <a:rPr lang="en-AU" sz="1800" b="0" dirty="0" err="1">
                <a:solidFill>
                  <a:srgbClr val="CE9178"/>
                </a:solidFill>
                <a:effectLst/>
                <a:latin typeface="Menlo" panose="020B0609030804020204" pitchFamily="49" charset="0"/>
              </a:rPr>
              <a:t>unsplash.com</a:t>
            </a:r>
            <a:r>
              <a:rPr lang="en-AU" sz="1800" b="0" dirty="0">
                <a:solidFill>
                  <a:srgbClr val="CE9178"/>
                </a:solidFill>
                <a:effectLst/>
                <a:latin typeface="Menlo" panose="020B0609030804020204" pitchFamily="49" charset="0"/>
              </a:rPr>
              <a:t>/@</a:t>
            </a:r>
            <a:r>
              <a:rPr lang="en-AU" sz="1800" b="0" dirty="0" err="1">
                <a:solidFill>
                  <a:srgbClr val="CE9178"/>
                </a:solidFill>
                <a:effectLst/>
                <a:latin typeface="Menlo" panose="020B0609030804020204" pitchFamily="49" charset="0"/>
              </a:rPr>
              <a:t>nate_Dumlao</a:t>
            </a:r>
            <a:endParaRPr lang="en-AU" sz="1800" b="0" dirty="0">
              <a:solidFill>
                <a:srgbClr val="CE9178"/>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dirty="0">
                <a:solidFill>
                  <a:srgbClr val="D4D4D4"/>
                </a:solidFill>
                <a:effectLst/>
                <a:latin typeface="Menlo" panose="020B0609030804020204" pitchFamily="49" charset="0"/>
              </a:rPr>
              <a:t>Nathan Dumlao</a:t>
            </a:r>
            <a:r>
              <a:rPr lang="en-AU" sz="1800" b="0" dirty="0">
                <a:solidFill>
                  <a:srgbClr val="808080"/>
                </a:solidFill>
                <a:effectLst/>
                <a:latin typeface="Menlo" panose="020B0609030804020204" pitchFamily="49" charset="0"/>
              </a:rPr>
              <a:t> </a:t>
            </a:r>
            <a:r>
              <a:rPr lang="en-AU" sz="1800" b="0" dirty="0">
                <a:solidFill>
                  <a:srgbClr val="D4D4D4"/>
                </a:solidFill>
                <a:effectLst/>
                <a:latin typeface="Menlo" panose="020B0609030804020204" pitchFamily="49" charset="0"/>
              </a:rPr>
              <a:t>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dirty="0">
                <a:solidFill>
                  <a:srgbClr val="CE9178"/>
                </a:solidFill>
                <a:effectLst/>
                <a:latin typeface="Menlo" panose="020B0609030804020204" pitchFamily="49" charset="0"/>
              </a:rPr>
              <a:t>https://</a:t>
            </a:r>
            <a:r>
              <a:rPr lang="en-AU" sz="1800" b="0" dirty="0" err="1">
                <a:solidFill>
                  <a:srgbClr val="CE9178"/>
                </a:solidFill>
                <a:effectLst/>
                <a:latin typeface="Menlo" panose="020B0609030804020204" pitchFamily="49" charset="0"/>
              </a:rPr>
              <a:t>unsplash.com</a:t>
            </a:r>
            <a:r>
              <a:rPr lang="en-AU" sz="1800" b="0" dirty="0">
                <a:solidFill>
                  <a:srgbClr val="CE9178"/>
                </a:solidFill>
                <a:effectLst/>
                <a:latin typeface="Menlo" panose="020B0609030804020204" pitchFamily="49" charset="0"/>
              </a:rPr>
              <a:t>/photos/zUNs99PGDg0</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dirty="0">
                <a:solidFill>
                  <a:srgbClr val="CE9178"/>
                </a:solidFill>
                <a:effectLst/>
                <a:latin typeface="Menlo" panose="020B0609030804020204" pitchFamily="49" charset="0"/>
              </a:rPr>
              <a:t>nathan-dumlao-Y3AqmbmtLQI-unsplash.jpg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b="0" dirty="0">
              <a:solidFill>
                <a:srgbClr val="CE9178"/>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t>Photo by </a:t>
            </a:r>
            <a:r>
              <a:rPr lang="en-AU" sz="1800" dirty="0">
                <a:hlinkClick r:id="rId3"/>
              </a:rPr>
              <a:t>Nathan Dumlao</a:t>
            </a:r>
            <a:r>
              <a:rPr lang="en-AU" sz="1800" dirty="0"/>
              <a:t> on </a:t>
            </a:r>
            <a:r>
              <a:rPr lang="en-AU" sz="1800" dirty="0">
                <a:hlinkClick r:id="rId4"/>
              </a:rPr>
              <a:t>Unsplash</a:t>
            </a:r>
            <a:r>
              <a:rPr lang="en-AU" sz="1800" dirty="0"/>
              <a:t> </a:t>
            </a:r>
            <a:endParaRPr lang="en-AU" sz="1800" b="0" dirty="0">
              <a:solidFill>
                <a:srgbClr val="D4D4D4"/>
              </a:solidFill>
              <a:effectLst/>
              <a:latin typeface="Menlo" panose="020B0609030804020204" pitchFamily="49" charset="0"/>
            </a:endParaRPr>
          </a:p>
          <a:p>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1</a:t>
            </a:fld>
            <a:endParaRPr lang="en-US"/>
          </a:p>
        </p:txBody>
      </p:sp>
    </p:spTree>
    <p:extLst>
      <p:ext uri="{BB962C8B-B14F-4D97-AF65-F5344CB8AC3E}">
        <p14:creationId xmlns:p14="http://schemas.microsoft.com/office/powerpoint/2010/main" val="692324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Cindy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quick slideshow showing the comparison between the top 5 coffee export country and the prices paid to their growers.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what we can see from this dataset are:-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Main coffee exporter is mainly affected by weather and second, the ripple effect of a global economic crisis, such as 1997 – the Asian Crisis and 2007 – 2008 – The global financial crisis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(next)</a:t>
            </a:r>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10</a:t>
            </a:fld>
            <a:endParaRPr lang="en-US"/>
          </a:p>
        </p:txBody>
      </p:sp>
    </p:spTree>
    <p:extLst>
      <p:ext uri="{BB962C8B-B14F-4D97-AF65-F5344CB8AC3E}">
        <p14:creationId xmlns:p14="http://schemas.microsoft.com/office/powerpoint/2010/main" val="2356920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Cindy </a:t>
            </a:r>
          </a:p>
          <a:p>
            <a:endParaRPr lang="en-US" dirty="0"/>
          </a:p>
          <a:p>
            <a:r>
              <a:rPr lang="en-US" dirty="0"/>
              <a:t>Brazil – The No. 1 Coffee Grower, showing the dip around 1997 where the Asian Financial Crisis happened.</a:t>
            </a:r>
          </a:p>
          <a:p>
            <a:endParaRPr lang="en-US" dirty="0"/>
          </a:p>
          <a:p>
            <a:r>
              <a:rPr lang="en-US" dirty="0"/>
              <a:t>In 2014, Brazil suffered a sever drought. With the extreme high temp weather it caused the coffee bean production to decrease hence the decrease in 2015 in both exports and prices paid to growers.</a:t>
            </a:r>
          </a:p>
        </p:txBody>
      </p:sp>
      <p:sp>
        <p:nvSpPr>
          <p:cNvPr id="4" name="Slide Number Placeholder 3"/>
          <p:cNvSpPr>
            <a:spLocks noGrp="1"/>
          </p:cNvSpPr>
          <p:nvPr>
            <p:ph type="sldNum" sz="quarter" idx="5"/>
          </p:nvPr>
        </p:nvSpPr>
        <p:spPr/>
        <p:txBody>
          <a:bodyPr/>
          <a:lstStyle/>
          <a:p>
            <a:fld id="{53B04525-4EEA-034E-87D8-6C0CC8F08507}" type="slidenum">
              <a:rPr lang="en-US" smtClean="0"/>
              <a:t>11</a:t>
            </a:fld>
            <a:endParaRPr lang="en-US"/>
          </a:p>
        </p:txBody>
      </p:sp>
    </p:spTree>
    <p:extLst>
      <p:ext uri="{BB962C8B-B14F-4D97-AF65-F5344CB8AC3E}">
        <p14:creationId xmlns:p14="http://schemas.microsoft.com/office/powerpoint/2010/main" val="2828993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Cindy </a:t>
            </a:r>
          </a:p>
          <a:p>
            <a:endParaRPr lang="en-US" dirty="0"/>
          </a:p>
          <a:p>
            <a:r>
              <a:rPr lang="en-US" dirty="0"/>
              <a:t>This data visualized our top 2 coffee exporter - Viet Nam</a:t>
            </a:r>
          </a:p>
          <a:p>
            <a:endParaRPr lang="en-US" dirty="0"/>
          </a:p>
          <a:p>
            <a:r>
              <a:rPr lang="en-US" dirty="0"/>
              <a:t>Note that the ”0” value in the prices paid to growers are in fact “null”, not actual $0</a:t>
            </a:r>
          </a:p>
        </p:txBody>
      </p:sp>
      <p:sp>
        <p:nvSpPr>
          <p:cNvPr id="4" name="Slide Number Placeholder 3"/>
          <p:cNvSpPr>
            <a:spLocks noGrp="1"/>
          </p:cNvSpPr>
          <p:nvPr>
            <p:ph type="sldNum" sz="quarter" idx="5"/>
          </p:nvPr>
        </p:nvSpPr>
        <p:spPr/>
        <p:txBody>
          <a:bodyPr/>
          <a:lstStyle/>
          <a:p>
            <a:fld id="{53B04525-4EEA-034E-87D8-6C0CC8F08507}" type="slidenum">
              <a:rPr lang="en-US" smtClean="0"/>
              <a:t>12</a:t>
            </a:fld>
            <a:endParaRPr lang="en-US"/>
          </a:p>
        </p:txBody>
      </p:sp>
    </p:spTree>
    <p:extLst>
      <p:ext uri="{BB962C8B-B14F-4D97-AF65-F5344CB8AC3E}">
        <p14:creationId xmlns:p14="http://schemas.microsoft.com/office/powerpoint/2010/main" val="505133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Cindy </a:t>
            </a:r>
          </a:p>
          <a:p>
            <a:endParaRPr lang="en-US" dirty="0"/>
          </a:p>
          <a:p>
            <a:r>
              <a:rPr lang="en-US" dirty="0"/>
              <a:t>This data visualized our No. 3 coffee exporter - Columbia</a:t>
            </a:r>
          </a:p>
          <a:p>
            <a:endParaRPr lang="en-US" dirty="0"/>
          </a:p>
          <a:p>
            <a:r>
              <a:rPr lang="en-US" dirty="0"/>
              <a:t>1997 – The Asian Economic Crisis causing the dip </a:t>
            </a:r>
          </a:p>
          <a:p>
            <a:r>
              <a:rPr lang="en-US" dirty="0"/>
              <a:t>1999 – where the severe earthquake struck Columbia and affected the coffee farm </a:t>
            </a:r>
          </a:p>
          <a:p>
            <a:endParaRPr lang="en-US" dirty="0"/>
          </a:p>
          <a:p>
            <a:r>
              <a:rPr lang="en-US" dirty="0"/>
              <a:t>2007 – 2008 – The Global Financial Crisis which affected the coffee exports but not the prices paid to the growers</a:t>
            </a:r>
          </a:p>
          <a:p>
            <a:endParaRPr lang="en-AU" dirty="0"/>
          </a:p>
          <a:p>
            <a:endParaRPr lang="en-AU" dirty="0"/>
          </a:p>
        </p:txBody>
      </p:sp>
      <p:sp>
        <p:nvSpPr>
          <p:cNvPr id="4" name="Slide Number Placeholder 3"/>
          <p:cNvSpPr>
            <a:spLocks noGrp="1"/>
          </p:cNvSpPr>
          <p:nvPr>
            <p:ph type="sldNum" sz="quarter" idx="5"/>
          </p:nvPr>
        </p:nvSpPr>
        <p:spPr/>
        <p:txBody>
          <a:bodyPr/>
          <a:lstStyle/>
          <a:p>
            <a:fld id="{53B04525-4EEA-034E-87D8-6C0CC8F08507}" type="slidenum">
              <a:rPr lang="en-US" smtClean="0"/>
              <a:t>13</a:t>
            </a:fld>
            <a:endParaRPr lang="en-US"/>
          </a:p>
        </p:txBody>
      </p:sp>
    </p:spTree>
    <p:extLst>
      <p:ext uri="{BB962C8B-B14F-4D97-AF65-F5344CB8AC3E}">
        <p14:creationId xmlns:p14="http://schemas.microsoft.com/office/powerpoint/2010/main" val="3292056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Cindy </a:t>
            </a:r>
          </a:p>
          <a:p>
            <a:endParaRPr lang="en-US" dirty="0"/>
          </a:p>
          <a:p>
            <a:r>
              <a:rPr lang="en-US" dirty="0"/>
              <a:t>This data visualized our top 4 coffee exporter - Indonesia</a:t>
            </a:r>
          </a:p>
          <a:p>
            <a:r>
              <a:rPr lang="en-US" dirty="0"/>
              <a:t>Same as Viet Nam</a:t>
            </a:r>
          </a:p>
          <a:p>
            <a:r>
              <a:rPr lang="en-US" dirty="0"/>
              <a:t>Note that the ”0” value in the prices paid to growers are in fact “null”, not actual $0</a:t>
            </a:r>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14</a:t>
            </a:fld>
            <a:endParaRPr lang="en-US"/>
          </a:p>
        </p:txBody>
      </p:sp>
    </p:spTree>
    <p:extLst>
      <p:ext uri="{BB962C8B-B14F-4D97-AF65-F5344CB8AC3E}">
        <p14:creationId xmlns:p14="http://schemas.microsoft.com/office/powerpoint/2010/main" val="7294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Cindy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data visualized our no. 5 coffee exporter - India</a:t>
            </a:r>
          </a:p>
          <a:p>
            <a:endParaRPr lang="en-US" dirty="0"/>
          </a:p>
          <a:p>
            <a:r>
              <a:rPr lang="en-US" dirty="0"/>
              <a:t>As the data Note that the ”0” value in the prices paid to growers are in fact “null”, not actual $0. </a:t>
            </a:r>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15</a:t>
            </a:fld>
            <a:endParaRPr lang="en-US"/>
          </a:p>
        </p:txBody>
      </p:sp>
    </p:spTree>
    <p:extLst>
      <p:ext uri="{BB962C8B-B14F-4D97-AF65-F5344CB8AC3E}">
        <p14:creationId xmlns:p14="http://schemas.microsoft.com/office/powerpoint/2010/main" val="3318918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Cindy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quick slideshow showing the comparison between the top 5 coffee import country and their retail prices. </a:t>
            </a:r>
          </a:p>
        </p:txBody>
      </p:sp>
      <p:sp>
        <p:nvSpPr>
          <p:cNvPr id="4" name="Slide Number Placeholder 3"/>
          <p:cNvSpPr>
            <a:spLocks noGrp="1"/>
          </p:cNvSpPr>
          <p:nvPr>
            <p:ph type="sldNum" sz="quarter" idx="5"/>
          </p:nvPr>
        </p:nvSpPr>
        <p:spPr/>
        <p:txBody>
          <a:bodyPr/>
          <a:lstStyle/>
          <a:p>
            <a:fld id="{53B04525-4EEA-034E-87D8-6C0CC8F08507}" type="slidenum">
              <a:rPr lang="en-US" smtClean="0"/>
              <a:t>16</a:t>
            </a:fld>
            <a:endParaRPr lang="en-US"/>
          </a:p>
        </p:txBody>
      </p:sp>
    </p:spTree>
    <p:extLst>
      <p:ext uri="{BB962C8B-B14F-4D97-AF65-F5344CB8AC3E}">
        <p14:creationId xmlns:p14="http://schemas.microsoft.com/office/powerpoint/2010/main" val="2446170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Cindy </a:t>
            </a:r>
          </a:p>
          <a:p>
            <a:endParaRPr lang="en-US" dirty="0"/>
          </a:p>
          <a:p>
            <a:r>
              <a:rPr lang="en-US" dirty="0"/>
              <a:t>This is for USA</a:t>
            </a:r>
          </a:p>
        </p:txBody>
      </p:sp>
      <p:sp>
        <p:nvSpPr>
          <p:cNvPr id="4" name="Slide Number Placeholder 3"/>
          <p:cNvSpPr>
            <a:spLocks noGrp="1"/>
          </p:cNvSpPr>
          <p:nvPr>
            <p:ph type="sldNum" sz="quarter" idx="5"/>
          </p:nvPr>
        </p:nvSpPr>
        <p:spPr/>
        <p:txBody>
          <a:bodyPr/>
          <a:lstStyle/>
          <a:p>
            <a:fld id="{53B04525-4EEA-034E-87D8-6C0CC8F08507}" type="slidenum">
              <a:rPr lang="en-US" smtClean="0"/>
              <a:t>17</a:t>
            </a:fld>
            <a:endParaRPr lang="en-US"/>
          </a:p>
        </p:txBody>
      </p:sp>
    </p:spTree>
    <p:extLst>
      <p:ext uri="{BB962C8B-B14F-4D97-AF65-F5344CB8AC3E}">
        <p14:creationId xmlns:p14="http://schemas.microsoft.com/office/powerpoint/2010/main" val="1437218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Cindy </a:t>
            </a:r>
          </a:p>
          <a:p>
            <a:r>
              <a:rPr lang="en-US" dirty="0"/>
              <a:t>And this is for Germany</a:t>
            </a:r>
          </a:p>
        </p:txBody>
      </p:sp>
      <p:sp>
        <p:nvSpPr>
          <p:cNvPr id="4" name="Slide Number Placeholder 3"/>
          <p:cNvSpPr>
            <a:spLocks noGrp="1"/>
          </p:cNvSpPr>
          <p:nvPr>
            <p:ph type="sldNum" sz="quarter" idx="5"/>
          </p:nvPr>
        </p:nvSpPr>
        <p:spPr/>
        <p:txBody>
          <a:bodyPr/>
          <a:lstStyle/>
          <a:p>
            <a:fld id="{53B04525-4EEA-034E-87D8-6C0CC8F08507}" type="slidenum">
              <a:rPr lang="en-US" smtClean="0"/>
              <a:t>18</a:t>
            </a:fld>
            <a:endParaRPr lang="en-US"/>
          </a:p>
        </p:txBody>
      </p:sp>
    </p:spTree>
    <p:extLst>
      <p:ext uri="{BB962C8B-B14F-4D97-AF65-F5344CB8AC3E}">
        <p14:creationId xmlns:p14="http://schemas.microsoft.com/office/powerpoint/2010/main" val="748650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for Italy</a:t>
            </a:r>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19</a:t>
            </a:fld>
            <a:endParaRPr lang="en-US"/>
          </a:p>
        </p:txBody>
      </p:sp>
    </p:spTree>
    <p:extLst>
      <p:ext uri="{BB962C8B-B14F-4D97-AF65-F5344CB8AC3E}">
        <p14:creationId xmlns:p14="http://schemas.microsoft.com/office/powerpoint/2010/main" val="323148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alibri" panose="020F0502020204030204" pitchFamily="34" charset="0"/>
                <a:ea typeface="DengXian" panose="02010600030101010101" pitchFamily="2" charset="-122"/>
                <a:cs typeface="Times New Roman" panose="02020603050405020304" pitchFamily="18" charset="0"/>
              </a:rPr>
              <a:t>I’ll start off the presentation with the introduction and objective of this visualisation and followed by Sandra who will be discussing on the data that we collected, analysis on the dataset will then be presented by me &amp; Sandra will conclude our presentation. </a:t>
            </a:r>
          </a:p>
          <a:p>
            <a:r>
              <a:rPr lang="en-AU" sz="1800" dirty="0">
                <a:effectLst/>
                <a:latin typeface="Calibri" panose="020F0502020204030204" pitchFamily="34" charset="0"/>
                <a:ea typeface="DengXian" panose="02010600030101010101" pitchFamily="2" charset="-122"/>
                <a:cs typeface="Times New Roman" panose="02020603050405020304" pitchFamily="18" charset="0"/>
              </a:rPr>
              <a:t>We’ll try our best to fit all of our presentation within 10 mins timeframe. </a:t>
            </a:r>
          </a:p>
          <a:p>
            <a:r>
              <a:rPr lang="en-AU"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AU" sz="1800" dirty="0">
                <a:effectLst/>
                <a:latin typeface="Calibri" panose="020F0502020204030204" pitchFamily="34" charset="0"/>
                <a:ea typeface="DengXian" panose="02010600030101010101" pitchFamily="2" charset="-122"/>
                <a:cs typeface="Times New Roman" panose="02020603050405020304" pitchFamily="18" charset="0"/>
              </a:rPr>
              <a:t>(next)</a:t>
            </a:r>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2</a:t>
            </a:fld>
            <a:endParaRPr lang="en-US"/>
          </a:p>
        </p:txBody>
      </p:sp>
    </p:spTree>
    <p:extLst>
      <p:ext uri="{BB962C8B-B14F-4D97-AF65-F5344CB8AC3E}">
        <p14:creationId xmlns:p14="http://schemas.microsoft.com/office/powerpoint/2010/main" val="2995879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for Japan</a:t>
            </a:r>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20</a:t>
            </a:fld>
            <a:endParaRPr lang="en-US"/>
          </a:p>
        </p:txBody>
      </p:sp>
    </p:spTree>
    <p:extLst>
      <p:ext uri="{BB962C8B-B14F-4D97-AF65-F5344CB8AC3E}">
        <p14:creationId xmlns:p14="http://schemas.microsoft.com/office/powerpoint/2010/main" val="1688018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for France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 of the 35 importing countries, 26 of them having a rise in imports and others have flat or minimal decreasing import volume.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from the top 1 – 4 coffee bean importing countries, we can see that the import volume is not affected by the economical crisis of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21</a:t>
            </a:fld>
            <a:endParaRPr lang="en-US"/>
          </a:p>
        </p:txBody>
      </p:sp>
    </p:spTree>
    <p:extLst>
      <p:ext uri="{BB962C8B-B14F-4D97-AF65-F5344CB8AC3E}">
        <p14:creationId xmlns:p14="http://schemas.microsoft.com/office/powerpoint/2010/main" val="3946190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Cindy </a:t>
            </a:r>
          </a:p>
          <a:p>
            <a:r>
              <a:rPr lang="en-US" dirty="0"/>
              <a:t>So have the exports and imports of the coffee risen over time ? The answer is yes. </a:t>
            </a:r>
          </a:p>
          <a:p>
            <a:endParaRPr lang="en-US" dirty="0"/>
          </a:p>
          <a:p>
            <a:r>
              <a:rPr lang="en-US" dirty="0"/>
              <a:t>Now, passing over to Sandra where she will elaborate more on the dataset.</a:t>
            </a:r>
          </a:p>
        </p:txBody>
      </p:sp>
      <p:sp>
        <p:nvSpPr>
          <p:cNvPr id="4" name="Slide Number Placeholder 3"/>
          <p:cNvSpPr>
            <a:spLocks noGrp="1"/>
          </p:cNvSpPr>
          <p:nvPr>
            <p:ph type="sldNum" sz="quarter" idx="5"/>
          </p:nvPr>
        </p:nvSpPr>
        <p:spPr/>
        <p:txBody>
          <a:bodyPr/>
          <a:lstStyle/>
          <a:p>
            <a:fld id="{53B04525-4EEA-034E-87D8-6C0CC8F08507}" type="slidenum">
              <a:rPr lang="en-US" smtClean="0"/>
              <a:t>22</a:t>
            </a:fld>
            <a:endParaRPr lang="en-US"/>
          </a:p>
        </p:txBody>
      </p:sp>
    </p:spTree>
    <p:extLst>
      <p:ext uri="{BB962C8B-B14F-4D97-AF65-F5344CB8AC3E}">
        <p14:creationId xmlns:p14="http://schemas.microsoft.com/office/powerpoint/2010/main" val="267761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Sandra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number of </a:t>
            </a:r>
            <a:r>
              <a:rPr lang="en-AU" b="0" dirty="0"/>
              <a:t>countries producing (exporting) coffee and what volume?	</a:t>
            </a:r>
            <a:endParaRPr lang="en-US" dirty="0"/>
          </a:p>
          <a:p>
            <a:endParaRPr lang="en-US" dirty="0"/>
          </a:p>
          <a:p>
            <a:r>
              <a:rPr lang="en-US" dirty="0"/>
              <a:t>Brazil nearly double in volume compared with the next largest exporter.</a:t>
            </a:r>
          </a:p>
          <a:p>
            <a:endParaRPr lang="en-US" dirty="0"/>
          </a:p>
          <a:p>
            <a:r>
              <a:rPr lang="en-US" dirty="0"/>
              <a:t>In this bar graph, notice the large number of small volume exporting Countries. The beauty of the ICO is the way it facilitates a large number of small to medium volume exporters to trade, encouraging small farmers and local communities to produce.</a:t>
            </a:r>
          </a:p>
          <a:p>
            <a:endParaRPr lang="en-US" dirty="0"/>
          </a:p>
          <a:p>
            <a:r>
              <a:rPr lang="en-US" dirty="0"/>
              <a:t>Dominican Republic, Bolivia and Cuba, all 3 are small scale exporters, but in a later slide you will see their price to growers is similar to other large volume exporters.</a:t>
            </a:r>
          </a:p>
          <a:p>
            <a:endParaRPr lang="en-US" dirty="0"/>
          </a:p>
          <a:p>
            <a:r>
              <a:rPr lang="en-US" dirty="0"/>
              <a:t>1990-2019</a:t>
            </a:r>
          </a:p>
          <a:p>
            <a:pPr marL="171450" indent="-171450">
              <a:buFont typeface="Arial" panose="020B0604020202020204" pitchFamily="34" charset="0"/>
              <a:buChar char="•"/>
            </a:pPr>
            <a:r>
              <a:rPr lang="en-US" dirty="0"/>
              <a:t>Exports (55 countries)</a:t>
            </a:r>
          </a:p>
          <a:p>
            <a:pPr marL="628650" lvl="1" indent="-171450">
              <a:buFont typeface="Arial" panose="020B0604020202020204" pitchFamily="34" charset="0"/>
              <a:buChar char="•"/>
            </a:pPr>
            <a:r>
              <a:rPr lang="en-US" dirty="0"/>
              <a:t>Countries, continents, volume in Thousand 60kg bags, Information derived from monthly reports.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(Keep in mind that 60kg is 132.277 pounds i.e. 1 kg = 2.20462 pounds)=</a:t>
            </a:r>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23</a:t>
            </a:fld>
            <a:endParaRPr lang="en-US"/>
          </a:p>
        </p:txBody>
      </p:sp>
    </p:spTree>
    <p:extLst>
      <p:ext uri="{BB962C8B-B14F-4D97-AF65-F5344CB8AC3E}">
        <p14:creationId xmlns:p14="http://schemas.microsoft.com/office/powerpoint/2010/main" val="2389931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Sandra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Blue line, mean retail price per year, mirrors price paid to growers up to ~2002, then rises, possibly due to transport/wages/rent </a:t>
            </a:r>
            <a:r>
              <a:rPr lang="en-US" sz="1200" dirty="0" err="1"/>
              <a:t>etc</a:t>
            </a:r>
            <a:r>
              <a:rPr lang="en-US" sz="1200" dirty="0"/>
              <a:t> as cost for a coffee retailer.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Sad to see the price paid to growers is not rising.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24</a:t>
            </a:fld>
            <a:endParaRPr lang="en-US"/>
          </a:p>
        </p:txBody>
      </p:sp>
    </p:spTree>
    <p:extLst>
      <p:ext uri="{BB962C8B-B14F-4D97-AF65-F5344CB8AC3E}">
        <p14:creationId xmlns:p14="http://schemas.microsoft.com/office/powerpoint/2010/main" val="2995041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Sandra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number of </a:t>
            </a:r>
            <a:r>
              <a:rPr lang="en-AU" b="0" dirty="0"/>
              <a:t>countries buying (importing) coffee and what volume?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Of the 35 Countries in this dataset, 32 are European importers, with the largest volume of imports from the USA. Japan and Tunisia are the other 2 non-European importers as shown by the 3 coffee beans.</a:t>
            </a:r>
            <a:endParaRPr lang="en-US" dirty="0"/>
          </a:p>
          <a:p>
            <a:endParaRPr lang="en-US" dirty="0"/>
          </a:p>
          <a:p>
            <a:r>
              <a:rPr lang="en-US" dirty="0"/>
              <a:t>1990-2019</a:t>
            </a:r>
          </a:p>
          <a:p>
            <a:pPr marL="171450" indent="-171450">
              <a:buFont typeface="Arial" panose="020B0604020202020204" pitchFamily="34" charset="0"/>
              <a:buChar char="•"/>
            </a:pPr>
            <a:r>
              <a:rPr lang="en-US" dirty="0"/>
              <a:t>Imports (35 countries)</a:t>
            </a:r>
          </a:p>
          <a:p>
            <a:pPr marL="628650" lvl="1" indent="-171450">
              <a:buFont typeface="Arial" panose="020B0604020202020204" pitchFamily="34" charset="0"/>
              <a:buChar char="•"/>
            </a:pPr>
            <a:r>
              <a:rPr lang="en-US" dirty="0"/>
              <a:t>Countries, continents, volume in Thousand 60kg bags, Information derived from monthly reports.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(Keep in mind that 60kg is 132.277 pounds i.e. 1 kg = 2.20462 pounds)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25</a:t>
            </a:fld>
            <a:endParaRPr lang="en-US"/>
          </a:p>
        </p:txBody>
      </p:sp>
    </p:spTree>
    <p:extLst>
      <p:ext uri="{BB962C8B-B14F-4D97-AF65-F5344CB8AC3E}">
        <p14:creationId xmlns:p14="http://schemas.microsoft.com/office/powerpoint/2010/main" val="1303686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Sandra</a:t>
            </a:r>
          </a:p>
          <a:p>
            <a:pPr marL="171450" indent="-171450">
              <a:buFont typeface="Arial" panose="020B0604020202020204" pitchFamily="34" charset="0"/>
              <a:buChar char="•"/>
            </a:pPr>
            <a:endParaRPr lang="en-US" dirty="0"/>
          </a:p>
          <a:p>
            <a:r>
              <a:rPr lang="en-US" dirty="0"/>
              <a:t>The star icon is for the 4 main exporters (minus Indonesia who are not in this plot). Considering the volumes they export, it is interesting Vietnam don’t pay growers more.</a:t>
            </a:r>
          </a:p>
          <a:p>
            <a:endParaRPr lang="en-US" dirty="0"/>
          </a:p>
          <a:p>
            <a:r>
              <a:rPr lang="en-US" dirty="0"/>
              <a:t>When you scroll through our plot </a:t>
            </a:r>
            <a:r>
              <a:rPr lang="en-US" dirty="0" err="1"/>
              <a:t>visualisation</a:t>
            </a:r>
            <a:r>
              <a:rPr lang="en-US" dirty="0"/>
              <a:t> there are</a:t>
            </a:r>
          </a:p>
          <a:p>
            <a:pPr marL="171450" indent="-171450">
              <a:buFont typeface="Arial" panose="020B0604020202020204" pitchFamily="34" charset="0"/>
              <a:buChar char="•"/>
            </a:pPr>
            <a:r>
              <a:rPr lang="en-US" dirty="0"/>
              <a:t>Spikes 1997 2011</a:t>
            </a:r>
          </a:p>
          <a:p>
            <a:pPr marL="171450" indent="-171450">
              <a:buFont typeface="Arial" panose="020B0604020202020204" pitchFamily="34" charset="0"/>
              <a:buChar char="•"/>
            </a:pPr>
            <a:r>
              <a:rPr lang="en-US" dirty="0"/>
              <a:t>Dips &gt;1998 and after 2011, which would benefit from deeper investigation.</a:t>
            </a:r>
          </a:p>
          <a:p>
            <a:endParaRPr lang="en-US" dirty="0"/>
          </a:p>
          <a:p>
            <a:r>
              <a:rPr lang="en-US" dirty="0"/>
              <a:t>Prices paid to growers in Bolivia, Togo and the Dominican Republic are on a steady incline.</a:t>
            </a:r>
          </a:p>
          <a:p>
            <a:endParaRPr lang="en-US" dirty="0"/>
          </a:p>
          <a:p>
            <a:r>
              <a:rPr lang="en-US" dirty="0"/>
              <a:t>Burundi 2010, no trade data? did trade stop for those countries?</a:t>
            </a:r>
          </a:p>
          <a:p>
            <a:r>
              <a:rPr lang="en-US" dirty="0"/>
              <a:t>Other countries missing years of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Price paid to growers (62 countries)</a:t>
            </a:r>
          </a:p>
          <a:p>
            <a:pPr marL="628650" lvl="1" indent="-171450">
              <a:buFont typeface="Arial" panose="020B0604020202020204" pitchFamily="34" charset="0"/>
              <a:buChar char="•"/>
            </a:pPr>
            <a:r>
              <a:rPr lang="en-US" dirty="0"/>
              <a:t>US cents/</a:t>
            </a:r>
            <a:r>
              <a:rPr lang="en-US" dirty="0" err="1"/>
              <a:t>lb</a:t>
            </a:r>
            <a:r>
              <a:rPr lang="en-US" dirty="0"/>
              <a:t> as an annual average. (Keep in mind that 60kg is 132.277 pounds i.e. 1 kg = 2.20462 pounds)</a:t>
            </a:r>
          </a:p>
          <a:p>
            <a:pPr marL="1085850" lvl="2" indent="-171450">
              <a:buFont typeface="Arial" panose="020B0604020202020204" pitchFamily="34" charset="0"/>
              <a:buChar char="•"/>
            </a:pPr>
            <a:r>
              <a:rPr lang="en-US" dirty="0"/>
              <a:t>Avg price paid to to grower at farmgate</a:t>
            </a:r>
          </a:p>
          <a:p>
            <a:pPr marL="1085850" lvl="2" indent="-171450">
              <a:buFont typeface="Arial" panose="020B0604020202020204" pitchFamily="34" charset="0"/>
              <a:buChar char="•"/>
            </a:pPr>
            <a:r>
              <a:rPr lang="en-US" dirty="0"/>
              <a:t>OR min price guaranteed by the gov to the grower by form and weight reported in the national currency in which the coffee is purchased, converted to US cents/lb.</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Coffee-type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Colombian Mild(27/62 countries)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Other </a:t>
            </a:r>
            <a:r>
              <a:rPr lang="en-US" dirty="0" err="1"/>
              <a:t>milds</a:t>
            </a:r>
            <a:r>
              <a:rPr lang="en-US" dirty="0"/>
              <a:t>(27/62 countries)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Brazilian Naturals(27/62 countries)</a:t>
            </a:r>
          </a:p>
          <a:p>
            <a:pPr marL="1085850" lvl="2" indent="-171450">
              <a:buFont typeface="Arial" panose="020B0604020202020204" pitchFamily="34" charset="0"/>
              <a:buChar char="•"/>
            </a:pPr>
            <a:r>
              <a:rPr lang="en-US" dirty="0" err="1"/>
              <a:t>Robustas</a:t>
            </a:r>
            <a:r>
              <a:rPr lang="en-US" dirty="0"/>
              <a:t>(27/62 countries)</a:t>
            </a:r>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26</a:t>
            </a:fld>
            <a:endParaRPr lang="en-US"/>
          </a:p>
        </p:txBody>
      </p:sp>
    </p:spTree>
    <p:extLst>
      <p:ext uri="{BB962C8B-B14F-4D97-AF65-F5344CB8AC3E}">
        <p14:creationId xmlns:p14="http://schemas.microsoft.com/office/powerpoint/2010/main" val="434973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Sandra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Box plot to look at distribution of data/variability/dispersion for price paid to growers and notice the rise and fall of the interquartile ranges and the outliers paying higher prices to growers. Notice the smaller interquartile range in 2019, might this indicate a smaller variability in negotiating prices paid to growers.</a:t>
            </a:r>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27</a:t>
            </a:fld>
            <a:endParaRPr lang="en-US"/>
          </a:p>
        </p:txBody>
      </p:sp>
    </p:spTree>
    <p:extLst>
      <p:ext uri="{BB962C8B-B14F-4D97-AF65-F5344CB8AC3E}">
        <p14:creationId xmlns:p14="http://schemas.microsoft.com/office/powerpoint/2010/main" val="2749943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Sandra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Does the higher retail price paid in the UK reflect the economic of the country to charge higher prices or do they have higher overheads that require higher retail prices.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Retail price (28 countries)</a:t>
            </a:r>
          </a:p>
          <a:p>
            <a:pPr marL="171450" indent="-171450">
              <a:buFont typeface="Arial" panose="020B0604020202020204" pitchFamily="34" charset="0"/>
              <a:buChar char="•"/>
            </a:pPr>
            <a:r>
              <a:rPr lang="en-US" dirty="0"/>
              <a:t>(Global price of coffee) </a:t>
            </a:r>
          </a:p>
          <a:p>
            <a:pPr marL="628650" lvl="1" indent="-171450">
              <a:buFont typeface="Arial" panose="020B0604020202020204" pitchFamily="34" charset="0"/>
              <a:buChar char="•"/>
            </a:pPr>
            <a:r>
              <a:rPr lang="en-US" dirty="0"/>
              <a:t>US $/</a:t>
            </a:r>
            <a:r>
              <a:rPr lang="en-US" dirty="0" err="1"/>
              <a:t>lb</a:t>
            </a:r>
            <a:r>
              <a:rPr lang="en-US" dirty="0"/>
              <a:t> as an annual average.</a:t>
            </a:r>
          </a:p>
          <a:p>
            <a:pPr marL="628650" lvl="1" indent="-171450">
              <a:buFont typeface="Arial" panose="020B0604020202020204" pitchFamily="34" charset="0"/>
              <a:buChar char="•"/>
            </a:pPr>
            <a:r>
              <a:rPr lang="en-US" dirty="0"/>
              <a:t>Price paid by consumer to commercial distributor outlet.</a:t>
            </a:r>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28</a:t>
            </a:fld>
            <a:endParaRPr lang="en-US"/>
          </a:p>
        </p:txBody>
      </p:sp>
    </p:spTree>
    <p:extLst>
      <p:ext uri="{BB962C8B-B14F-4D97-AF65-F5344CB8AC3E}">
        <p14:creationId xmlns:p14="http://schemas.microsoft.com/office/powerpoint/2010/main" val="485853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Sandra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Box plot to look at distribution of data/variability/dispersion for retail price and notice the rise and fall of the interquartile ranges and the outliers having low and high variability in retail prices.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Also, interesting to see the larger interquartile range in 2019, indicating a greater variance in retail price.</a:t>
            </a:r>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29</a:t>
            </a:fld>
            <a:endParaRPr lang="en-US"/>
          </a:p>
        </p:txBody>
      </p:sp>
    </p:spTree>
    <p:extLst>
      <p:ext uri="{BB962C8B-B14F-4D97-AF65-F5344CB8AC3E}">
        <p14:creationId xmlns:p14="http://schemas.microsoft.com/office/powerpoint/2010/main" val="56913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alibri" panose="020F0502020204030204" pitchFamily="34" charset="0"/>
                <a:ea typeface="DengXian" panose="02010600030101010101" pitchFamily="2" charset="-122"/>
                <a:cs typeface="Times New Roman" panose="02020603050405020304" pitchFamily="18" charset="0"/>
              </a:rPr>
              <a:t>So, why coffee? In a nutshell, coffee is one of the most popular beverages in the world and grabbing a cup of coffee on the way to the office, has become a daily thing to do for many workers around the world and some reckons that it’s a trend. </a:t>
            </a:r>
          </a:p>
          <a:p>
            <a:r>
              <a:rPr lang="en-AU"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AU" sz="1800" dirty="0">
                <a:effectLst/>
                <a:latin typeface="Calibri" panose="020F0502020204030204" pitchFamily="34" charset="0"/>
                <a:ea typeface="DengXian" panose="02010600030101010101" pitchFamily="2" charset="-122"/>
                <a:cs typeface="Times New Roman" panose="02020603050405020304" pitchFamily="18" charset="0"/>
              </a:rPr>
              <a:t>With such a high demand in coffee from everyone around the world, hence coffee became one of the most important commodities and even the main source of income for the country, (next slide) i.e., Brazil, one of the top exporters, which we will discuss later in our presentation.</a:t>
            </a:r>
          </a:p>
          <a:p>
            <a:r>
              <a:rPr lang="en-AU"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AU" sz="1800" dirty="0">
                <a:effectLst/>
                <a:latin typeface="Calibri" panose="020F0502020204030204" pitchFamily="34" charset="0"/>
                <a:ea typeface="DengXian" panose="02010600030101010101" pitchFamily="2" charset="-122"/>
                <a:cs typeface="Times New Roman" panose="02020603050405020304" pitchFamily="18" charset="0"/>
              </a:rPr>
              <a:t>(next slide)</a:t>
            </a:r>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3</a:t>
            </a:fld>
            <a:endParaRPr lang="en-US"/>
          </a:p>
        </p:txBody>
      </p:sp>
    </p:spTree>
    <p:extLst>
      <p:ext uri="{BB962C8B-B14F-4D97-AF65-F5344CB8AC3E}">
        <p14:creationId xmlns:p14="http://schemas.microsoft.com/office/powerpoint/2010/main" val="54992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Sandra</a:t>
            </a:r>
          </a:p>
          <a:p>
            <a:pPr lvl="0"/>
            <a:endParaRPr lang="en-US" dirty="0"/>
          </a:p>
          <a:p>
            <a:pPr lvl="0"/>
            <a:r>
              <a:rPr lang="en-US" dirty="0"/>
              <a:t>Initial story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Market analysts and researchers can consult this data as an indicator of prices paid to farmers in coffee producing countries.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Commodity experts can create statistical reports using this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Understand the top 5 importing and exporting countries.</a:t>
            </a:r>
            <a:endParaRPr lang="en-US" dirty="0"/>
          </a:p>
          <a:p>
            <a:pPr lvl="0"/>
            <a:endParaRPr lang="en-US" dirty="0"/>
          </a:p>
          <a:p>
            <a:pPr lvl="0"/>
            <a:endParaRPr lang="en-US" dirty="0"/>
          </a:p>
          <a:p>
            <a:pPr lvl="0"/>
            <a:r>
              <a:rPr lang="en-US" dirty="0"/>
              <a:t>Questions we still have about the Global coffee Trade.</a:t>
            </a:r>
          </a:p>
          <a:p>
            <a:pPr marL="171450" lvl="0" indent="-171450">
              <a:buFont typeface="Arial" panose="020B0604020202020204" pitchFamily="34" charset="0"/>
              <a:buChar char="•"/>
            </a:pPr>
            <a:r>
              <a:rPr lang="en-US" dirty="0"/>
              <a:t>Investigate countries and volumes of coffee type e.g. arabica vs </a:t>
            </a:r>
            <a:r>
              <a:rPr lang="en-US" dirty="0" err="1"/>
              <a:t>robusta</a:t>
            </a:r>
            <a:r>
              <a:rPr lang="en-US" dirty="0"/>
              <a:t>.</a:t>
            </a:r>
          </a:p>
          <a:p>
            <a:pPr marL="171450" lvl="0" indent="-171450">
              <a:buFont typeface="Arial" panose="020B0604020202020204" pitchFamily="34" charset="0"/>
              <a:buChar char="•"/>
            </a:pPr>
            <a:r>
              <a:rPr lang="en-US" dirty="0" err="1"/>
              <a:t>Analyse</a:t>
            </a:r>
            <a:r>
              <a:rPr lang="en-US" dirty="0"/>
              <a:t> regional exports e.g. Africa, Asia/Oceania, Central America &amp; Mexico and South America.</a:t>
            </a:r>
          </a:p>
          <a:p>
            <a:pPr marL="171450" lvl="0" indent="-171450">
              <a:buFont typeface="Arial" panose="020B0604020202020204" pitchFamily="34" charset="0"/>
              <a:buChar char="•"/>
            </a:pPr>
            <a:r>
              <a:rPr lang="en-US" dirty="0"/>
              <a:t>Impact of adverse weather and global fertilizer costs.</a:t>
            </a:r>
          </a:p>
          <a:p>
            <a:pPr marL="171450" lvl="0" indent="-171450">
              <a:buFont typeface="Arial" panose="020B0604020202020204" pitchFamily="34" charset="0"/>
              <a:buChar char="•"/>
            </a:pPr>
            <a:r>
              <a:rPr lang="en-US" dirty="0"/>
              <a:t>Understanding how retail prices were determined.</a:t>
            </a:r>
          </a:p>
          <a:p>
            <a:pPr marL="171450" lvl="0" indent="-171450">
              <a:buFont typeface="Arial" panose="020B0604020202020204" pitchFamily="34" charset="0"/>
              <a:buChar char="•"/>
            </a:pPr>
            <a:r>
              <a:rPr lang="en-US" dirty="0"/>
              <a:t>Amount of trade in dollars using data from the World </a:t>
            </a:r>
            <a:r>
              <a:rPr lang="en-US" dirty="0" err="1"/>
              <a:t>Bank.org</a:t>
            </a:r>
            <a:endParaRPr lang="en-US" dirty="0"/>
          </a:p>
          <a:p>
            <a:pPr marL="171450" lvl="0" indent="-171450">
              <a:buFont typeface="Arial" panose="020B0604020202020204" pitchFamily="34" charset="0"/>
              <a:buChar char="•"/>
            </a:pPr>
            <a:endParaRPr lang="en-US" dirty="0"/>
          </a:p>
          <a:p>
            <a:pPr marL="0" lvl="0" indent="0">
              <a:buFontTx/>
              <a:buNone/>
            </a:pPr>
            <a:r>
              <a:rPr lang="en-US" dirty="0"/>
              <a:t>Limitations with the data</a:t>
            </a:r>
          </a:p>
          <a:p>
            <a:pPr marL="171450" lvl="0" indent="-171450">
              <a:buFont typeface="Arial" panose="020B0604020202020204" pitchFamily="34" charset="0"/>
              <a:buChar char="•"/>
            </a:pPr>
            <a:r>
              <a:rPr lang="en-US" dirty="0"/>
              <a:t>Small number of countries</a:t>
            </a:r>
          </a:p>
          <a:p>
            <a:pPr marL="171450" lvl="0" indent="-171450">
              <a:buFont typeface="Arial" panose="020B0604020202020204" pitchFamily="34" charset="0"/>
              <a:buChar char="•"/>
            </a:pPr>
            <a:r>
              <a:rPr lang="en-US" dirty="0"/>
              <a:t>Use of pounds and Us cents/</a:t>
            </a:r>
            <a:r>
              <a:rPr lang="en-US" dirty="0" err="1"/>
              <a:t>lb</a:t>
            </a:r>
            <a:endParaRPr lang="en-US" dirty="0"/>
          </a:p>
          <a:p>
            <a:pPr marL="171450" lvl="0" indent="-171450">
              <a:buFont typeface="Arial" panose="020B0604020202020204" pitchFamily="34" charset="0"/>
              <a:buChar char="•"/>
            </a:pPr>
            <a:r>
              <a:rPr lang="en-US" dirty="0"/>
              <a:t>Understanding the annual average of price paid to grower as references a price guarantee by governments to growers.</a:t>
            </a:r>
          </a:p>
          <a:p>
            <a:pPr marL="171450" lvl="0" indent="-171450">
              <a:buFont typeface="Arial" panose="020B0604020202020204" pitchFamily="34" charset="0"/>
              <a:buChar char="•"/>
            </a:pPr>
            <a:r>
              <a:rPr lang="en-US" dirty="0"/>
              <a:t>ICO’s method of aggregation of values for analysis. Does it represent production on the ground within each Country?</a:t>
            </a:r>
          </a:p>
          <a:p>
            <a:pPr lvl="0"/>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30</a:t>
            </a:fld>
            <a:endParaRPr lang="en-US"/>
          </a:p>
        </p:txBody>
      </p:sp>
    </p:spTree>
    <p:extLst>
      <p:ext uri="{BB962C8B-B14F-4D97-AF65-F5344CB8AC3E}">
        <p14:creationId xmlns:p14="http://schemas.microsoft.com/office/powerpoint/2010/main" val="3583328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Sandra</a:t>
            </a:r>
          </a:p>
          <a:p>
            <a:endParaRPr lang="en-US" dirty="0"/>
          </a:p>
          <a:p>
            <a:r>
              <a:rPr lang="en-US" dirty="0"/>
              <a:t>This project has revealed the Global demand for coffee does not appear to have been affected by decelerating global economic growth or rising cost of living.</a:t>
            </a:r>
          </a:p>
          <a:p>
            <a:endParaRPr lang="en-US" dirty="0"/>
          </a:p>
          <a:p>
            <a:r>
              <a:rPr lang="en-US" dirty="0"/>
              <a:t>Might data from 2019 to present reveal a different trend?</a:t>
            </a:r>
          </a:p>
          <a:p>
            <a:endParaRPr lang="en-US" dirty="0"/>
          </a:p>
          <a:p>
            <a:r>
              <a:rPr lang="en-US" dirty="0"/>
              <a:t>Does anyone have any questions, or like to share what they enjoyed or will remember about </a:t>
            </a:r>
            <a:r>
              <a:rPr lang="en-US"/>
              <a:t>this presentation?</a:t>
            </a:r>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31</a:t>
            </a:fld>
            <a:endParaRPr lang="en-US"/>
          </a:p>
        </p:txBody>
      </p:sp>
    </p:spTree>
    <p:extLst>
      <p:ext uri="{BB962C8B-B14F-4D97-AF65-F5344CB8AC3E}">
        <p14:creationId xmlns:p14="http://schemas.microsoft.com/office/powerpoint/2010/main" val="3290600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AU" sz="1800" dirty="0">
                <a:effectLst/>
                <a:latin typeface="Calibri" panose="020F0502020204030204" pitchFamily="34" charset="0"/>
                <a:ea typeface="DengXian" panose="02010600030101010101" pitchFamily="2" charset="-122"/>
                <a:cs typeface="Times New Roman" panose="02020603050405020304" pitchFamily="18" charset="0"/>
              </a:rPr>
              <a:t>Just a basic information about coffee beans before we dive more into our dataset and visualisation/ outcome, there are 4 different types of coffee beans around the world,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Liberica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Arabica, </a:t>
            </a:r>
            <a:r>
              <a:rPr lang="en-AU" sz="1800" dirty="0" err="1">
                <a:effectLst/>
                <a:latin typeface="Calibri" panose="020F0502020204030204" pitchFamily="34" charset="0"/>
                <a:ea typeface="DengXian" panose="02010600030101010101" pitchFamily="2" charset="-122"/>
                <a:cs typeface="Times New Roman" panose="02020603050405020304" pitchFamily="18" charset="0"/>
              </a:rPr>
              <a:t>Excelsa</a:t>
            </a:r>
            <a:r>
              <a:rPr lang="en-AU" sz="1800" dirty="0">
                <a:effectLst/>
                <a:latin typeface="Calibri" panose="020F0502020204030204" pitchFamily="34" charset="0"/>
                <a:ea typeface="DengXian" panose="02010600030101010101" pitchFamily="2" charset="-122"/>
                <a:cs typeface="Times New Roman" panose="02020603050405020304" pitchFamily="18" charset="0"/>
              </a:rPr>
              <a:t> and Robusta. </a:t>
            </a:r>
          </a:p>
          <a:p>
            <a:pPr algn="l">
              <a:buFont typeface="Arial" panose="020B0604020202020204" pitchFamily="34" charset="0"/>
              <a:buNone/>
            </a:pPr>
            <a:r>
              <a:rPr lang="en-AU" sz="1800" dirty="0">
                <a:effectLst/>
                <a:latin typeface="Calibri" panose="020F0502020204030204" pitchFamily="34" charset="0"/>
                <a:ea typeface="DengXian" panose="02010600030101010101" pitchFamily="2" charset="-122"/>
                <a:cs typeface="Times New Roman" panose="02020603050405020304" pitchFamily="18" charset="0"/>
              </a:rPr>
              <a:t>Out of the 4 types of coffee beans, the 2 main types of coffee that dominates the world coffee import and exports.</a:t>
            </a:r>
          </a:p>
          <a:p>
            <a:pPr algn="l">
              <a:buFont typeface="Arial" panose="020B0604020202020204" pitchFamily="34" charset="0"/>
              <a:buNone/>
            </a:pPr>
            <a:r>
              <a:rPr lang="en-US" dirty="0"/>
              <a:t>60% of the import and export are from Arabica and 40% from Robusta and this is also what our data is focusing in. </a:t>
            </a:r>
          </a:p>
          <a:p>
            <a:pPr algn="l">
              <a:buFont typeface="Arial" panose="020B0604020202020204" pitchFamily="34" charset="0"/>
              <a:buNone/>
            </a:pPr>
            <a:endParaRPr lang="en-US" dirty="0"/>
          </a:p>
          <a:p>
            <a:pPr algn="l">
              <a:buFont typeface="Arial" panose="020B0604020202020204" pitchFamily="34" charset="0"/>
              <a:buNone/>
            </a:pPr>
            <a:r>
              <a:rPr lang="en-US" dirty="0"/>
              <a:t>(next slide)</a:t>
            </a:r>
          </a:p>
        </p:txBody>
      </p:sp>
      <p:sp>
        <p:nvSpPr>
          <p:cNvPr id="4" name="Slide Number Placeholder 3"/>
          <p:cNvSpPr>
            <a:spLocks noGrp="1"/>
          </p:cNvSpPr>
          <p:nvPr>
            <p:ph type="sldNum" sz="quarter" idx="5"/>
          </p:nvPr>
        </p:nvSpPr>
        <p:spPr/>
        <p:txBody>
          <a:bodyPr/>
          <a:lstStyle/>
          <a:p>
            <a:fld id="{53B04525-4EEA-034E-87D8-6C0CC8F08507}" type="slidenum">
              <a:rPr lang="en-US" smtClean="0"/>
              <a:t>4</a:t>
            </a:fld>
            <a:endParaRPr lang="en-US"/>
          </a:p>
        </p:txBody>
      </p:sp>
    </p:spTree>
    <p:extLst>
      <p:ext uri="{BB962C8B-B14F-4D97-AF65-F5344CB8AC3E}">
        <p14:creationId xmlns:p14="http://schemas.microsoft.com/office/powerpoint/2010/main" val="246768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Cindy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So, in this project, we will be discussing mainly the 4 main parts to this data story :-</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number of countries exporting/ producing coffee and at what volume?</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number of countries buying/ importing coffee and at what volume?</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US" sz="1800" dirty="0">
                <a:effectLst/>
                <a:latin typeface="Calibri" panose="020F0502020204030204" pitchFamily="34" charset="0"/>
                <a:ea typeface="DengXian" panose="02010600030101010101" pitchFamily="2" charset="-122"/>
                <a:cs typeface="Times New Roman" panose="02020603050405020304" pitchFamily="18" charset="0"/>
              </a:rPr>
              <a:t>Prices paid to growers for exporting country over the time? and</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Symbol" pitchFamily="2" charset="2"/>
              <a:buChar cha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retail prices in importing country.</a:t>
            </a:r>
            <a:endParaRPr lang="en-AU"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a:p>
            <a:r>
              <a:rPr lang="en-US" sz="1200" dirty="0">
                <a:effectLst/>
                <a:latin typeface="Calibri" panose="020F0502020204030204" pitchFamily="34" charset="0"/>
                <a:ea typeface="DengXian" panose="02010600030101010101" pitchFamily="2" charset="-122"/>
                <a:cs typeface="Times New Roman" panose="02020603050405020304" pitchFamily="18" charset="0"/>
              </a:rPr>
              <a:t>Now passing on to Sandra who will present more on the data source for this project (next)</a:t>
            </a:r>
            <a:endParaRPr lang="en-US" dirty="0"/>
          </a:p>
          <a:p>
            <a:r>
              <a:rPr lang="en-US" dirty="0"/>
              <a:t>(next)</a:t>
            </a:r>
          </a:p>
        </p:txBody>
      </p:sp>
      <p:sp>
        <p:nvSpPr>
          <p:cNvPr id="4" name="Slide Number Placeholder 3"/>
          <p:cNvSpPr>
            <a:spLocks noGrp="1"/>
          </p:cNvSpPr>
          <p:nvPr>
            <p:ph type="sldNum" sz="quarter" idx="5"/>
          </p:nvPr>
        </p:nvSpPr>
        <p:spPr/>
        <p:txBody>
          <a:bodyPr/>
          <a:lstStyle/>
          <a:p>
            <a:fld id="{53B04525-4EEA-034E-87D8-6C0CC8F08507}" type="slidenum">
              <a:rPr lang="en-US" smtClean="0"/>
              <a:t>5</a:t>
            </a:fld>
            <a:endParaRPr lang="en-US"/>
          </a:p>
        </p:txBody>
      </p:sp>
    </p:spTree>
    <p:extLst>
      <p:ext uri="{BB962C8B-B14F-4D97-AF65-F5344CB8AC3E}">
        <p14:creationId xmlns:p14="http://schemas.microsoft.com/office/powerpoint/2010/main" val="2683768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Sandra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Started with a Kaggle website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solidFill>
                  <a:srgbClr val="D4D4D4"/>
                </a:solidFill>
                <a:effectLst/>
                <a:latin typeface="Menlo" panose="020B0609030804020204" pitchFamily="49" charset="0"/>
              </a:rPr>
              <a:t>https://</a:t>
            </a:r>
            <a:r>
              <a:rPr lang="en-AU" b="0" dirty="0" err="1">
                <a:solidFill>
                  <a:srgbClr val="D4D4D4"/>
                </a:solidFill>
                <a:effectLst/>
                <a:latin typeface="Menlo" panose="020B0609030804020204" pitchFamily="49" charset="0"/>
              </a:rPr>
              <a:t>www.kaggle.com</a:t>
            </a:r>
            <a:r>
              <a:rPr lang="en-AU" b="0" dirty="0">
                <a:solidFill>
                  <a:srgbClr val="D4D4D4"/>
                </a:solidFill>
                <a:effectLst/>
                <a:latin typeface="Menlo" panose="020B0609030804020204" pitchFamily="49" charset="0"/>
              </a:rPr>
              <a:t>/datasets/michals22/</a:t>
            </a:r>
            <a:r>
              <a:rPr lang="en-AU" b="0" dirty="0" err="1">
                <a:solidFill>
                  <a:srgbClr val="D4D4D4"/>
                </a:solidFill>
                <a:effectLst/>
                <a:latin typeface="Menlo" panose="020B0609030804020204" pitchFamily="49" charset="0"/>
              </a:rPr>
              <a:t>coffee-dataset?select</a:t>
            </a:r>
            <a:r>
              <a:rPr lang="en-AU" b="0" dirty="0">
                <a:solidFill>
                  <a:srgbClr val="D4D4D4"/>
                </a:solidFill>
                <a:effectLst/>
                <a:latin typeface="Menlo" panose="020B0609030804020204" pitchFamily="49" charset="0"/>
              </a:rPr>
              <a:t>=</a:t>
            </a:r>
            <a:r>
              <a:rPr lang="en-AU" b="0" dirty="0" err="1">
                <a:solidFill>
                  <a:srgbClr val="D4D4D4"/>
                </a:solidFill>
                <a:effectLst/>
                <a:latin typeface="Menlo" panose="020B0609030804020204" pitchFamily="49" charset="0"/>
              </a:rPr>
              <a:t>Coffee_domestic_consumption.csv</a:t>
            </a:r>
            <a:endParaRPr lang="en-AU" b="0" dirty="0">
              <a:solidFill>
                <a:srgbClr val="D4D4D4"/>
              </a:solidFill>
              <a:effectLst/>
              <a:latin typeface="Menlo" panose="020B0609030804020204" pitchFamily="49" charset="0"/>
            </a:endParaRPr>
          </a:p>
          <a:p>
            <a:endParaRPr lang="en-US" dirty="0"/>
          </a:p>
          <a:p>
            <a:r>
              <a:rPr lang="en-US" dirty="0"/>
              <a:t>Then found the International Coffee Organization, historical data on global coffee trends.</a:t>
            </a:r>
          </a:p>
          <a:p>
            <a:r>
              <a:rPr lang="en-US" dirty="0"/>
              <a:t>Selected 4 excel spreadsheets, data from 1990-2019.</a:t>
            </a:r>
          </a:p>
          <a:p>
            <a:r>
              <a:rPr lang="en-US" dirty="0"/>
              <a:t>Cleaning csv</a:t>
            </a:r>
          </a:p>
          <a:p>
            <a:pPr marL="171450" indent="-171450">
              <a:buFont typeface="Arial" panose="020B0604020202020204" pitchFamily="34" charset="0"/>
              <a:buChar char="•"/>
            </a:pPr>
            <a:r>
              <a:rPr lang="en-US" dirty="0"/>
              <a:t>blank rows, subtitles for regions, coffee type columns. </a:t>
            </a:r>
          </a:p>
          <a:p>
            <a:pPr marL="171450" indent="-171450">
              <a:buFont typeface="Arial" panose="020B0604020202020204" pitchFamily="34" charset="0"/>
              <a:buChar char="•"/>
            </a:pPr>
            <a:r>
              <a:rPr lang="en-US" dirty="0"/>
              <a:t>Tried this in python and excel.</a:t>
            </a:r>
          </a:p>
          <a:p>
            <a:pPr marL="171450" indent="-171450">
              <a:buFont typeface="Arial" panose="020B0604020202020204" pitchFamily="34" charset="0"/>
              <a:buChar char="•"/>
            </a:pPr>
            <a:r>
              <a:rPr lang="en-US" dirty="0"/>
              <a:t>A lot of null values, but still relevant or insightful to the story.</a:t>
            </a:r>
          </a:p>
          <a:p>
            <a:endParaRPr lang="en-US" dirty="0"/>
          </a:p>
          <a:p>
            <a:r>
              <a:rPr lang="en-US" dirty="0"/>
              <a:t>Photo</a:t>
            </a:r>
          </a:p>
          <a:p>
            <a:r>
              <a:rPr lang="en-US" dirty="0"/>
              <a:t>https://</a:t>
            </a:r>
            <a:r>
              <a:rPr lang="en-US" dirty="0" err="1"/>
              <a:t>www.dreamstime.com</a:t>
            </a:r>
            <a:r>
              <a:rPr lang="en-US" dirty="0"/>
              <a:t>/photos-images/</a:t>
            </a:r>
            <a:r>
              <a:rPr lang="en-US" dirty="0" err="1"/>
              <a:t>coffee.html</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6</a:t>
            </a:fld>
            <a:endParaRPr lang="en-US"/>
          </a:p>
        </p:txBody>
      </p:sp>
    </p:spTree>
    <p:extLst>
      <p:ext uri="{BB962C8B-B14F-4D97-AF65-F5344CB8AC3E}">
        <p14:creationId xmlns:p14="http://schemas.microsoft.com/office/powerpoint/2010/main" val="762125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Sandra – </a:t>
            </a:r>
          </a:p>
          <a:p>
            <a:pPr marL="171450" indent="-171450">
              <a:buFont typeface="Arial" panose="020B0604020202020204" pitchFamily="34" charset="0"/>
              <a:buChar char="•"/>
            </a:pPr>
            <a:r>
              <a:rPr lang="en-US" dirty="0"/>
              <a:t>Tables created in QUICKDBD(see above) pivoted then unpivoted back to original row/columns structure.</a:t>
            </a:r>
          </a:p>
          <a:p>
            <a:pPr marL="171450" indent="-171450">
              <a:buFont typeface="Arial" panose="020B0604020202020204" pitchFamily="34" charset="0"/>
              <a:buChar char="•"/>
            </a:pPr>
            <a:r>
              <a:rPr lang="en-US" dirty="0" err="1"/>
              <a:t>PostgresSQL</a:t>
            </a:r>
            <a:r>
              <a:rPr lang="en-US" dirty="0"/>
              <a:t> file exported to </a:t>
            </a:r>
            <a:r>
              <a:rPr lang="en-US" dirty="0" err="1"/>
              <a:t>PgAdmin</a:t>
            </a:r>
            <a:r>
              <a:rPr lang="en-US" dirty="0"/>
              <a:t>, cleaned files uploaded.</a:t>
            </a:r>
          </a:p>
          <a:p>
            <a:pPr marL="171450" indent="-171450">
              <a:buFont typeface="Arial" panose="020B0604020202020204" pitchFamily="34" charset="0"/>
              <a:buChar char="•"/>
            </a:pPr>
            <a:r>
              <a:rPr lang="en-US" dirty="0"/>
              <a:t>Goal for each table (as see in next slide) was a list of dictionaries for the API endpoint. Each row was a dictionary with </a:t>
            </a:r>
            <a:r>
              <a:rPr lang="en-US" dirty="0" err="1"/>
              <a:t>Id:X,Country:X</a:t>
            </a:r>
            <a:r>
              <a:rPr lang="en-US" dirty="0"/>
              <a:t>, </a:t>
            </a:r>
            <a:r>
              <a:rPr lang="en-US" dirty="0" err="1"/>
              <a:t>Year:X</a:t>
            </a:r>
            <a:r>
              <a:rPr lang="en-US" dirty="0"/>
              <a:t> as </a:t>
            </a:r>
            <a:r>
              <a:rPr lang="en-US" dirty="0" err="1"/>
              <a:t>key:value</a:t>
            </a:r>
            <a:r>
              <a:rPr lang="en-US" dirty="0"/>
              <a:t> (volume or price) pairs. </a:t>
            </a:r>
          </a:p>
          <a:p>
            <a:pPr marL="171450" indent="-171450">
              <a:buFont typeface="Arial" panose="020B0604020202020204" pitchFamily="34" charset="0"/>
              <a:buChar char="•"/>
            </a:pPr>
            <a:r>
              <a:rPr lang="en-US" dirty="0"/>
              <a:t>Experimented with joins of 4 tables to create 1 file for the API.</a:t>
            </a:r>
          </a:p>
          <a:p>
            <a:pPr marL="171450" indent="-171450">
              <a:buFont typeface="Arial" panose="020B0604020202020204" pitchFamily="34" charset="0"/>
              <a:buChar char="•"/>
            </a:pPr>
            <a:r>
              <a:rPr lang="en-US" dirty="0"/>
              <a:t>Experimented and successfully created tables with MongoDB.</a:t>
            </a:r>
          </a:p>
          <a:p>
            <a:pPr marL="171450" indent="-171450">
              <a:buFont typeface="Arial" panose="020B0604020202020204" pitchFamily="34" charset="0"/>
              <a:buChar char="•"/>
            </a:pPr>
            <a:r>
              <a:rPr lang="en-US" dirty="0"/>
              <a:t>Had difficulty in setting up Flask API in </a:t>
            </a:r>
            <a:r>
              <a:rPr lang="en-US" dirty="0" err="1"/>
              <a:t>app.py</a:t>
            </a:r>
            <a:r>
              <a:rPr lang="en-US" dirty="0"/>
              <a:t> and had to use username and password to coffee database in </a:t>
            </a:r>
            <a:r>
              <a:rPr lang="en-US" dirty="0" err="1"/>
              <a:t>postgressql</a:t>
            </a:r>
            <a:r>
              <a:rPr lang="en-US" dirty="0"/>
              <a:t>. Very new concept.</a:t>
            </a:r>
          </a:p>
          <a:p>
            <a:pPr marL="171450" indent="-171450">
              <a:buFont typeface="Arial" panose="020B0604020202020204" pitchFamily="34" charset="0"/>
              <a:buChar char="•"/>
            </a:pPr>
            <a:r>
              <a:rPr lang="en-US" dirty="0"/>
              <a:t>I wasn’t able to select/connect data using</a:t>
            </a:r>
            <a:r>
              <a:rPr lang="en-AU" b="0" dirty="0">
                <a:solidFill>
                  <a:srgbClr val="6A9955"/>
                </a:solidFill>
                <a:effectLst/>
                <a:latin typeface="Menlo" panose="020B0609030804020204" pitchFamily="49" charset="0"/>
              </a:rPr>
              <a:t> Base = </a:t>
            </a:r>
            <a:r>
              <a:rPr lang="en-AU" b="0" dirty="0" err="1">
                <a:solidFill>
                  <a:srgbClr val="6A9955"/>
                </a:solidFill>
                <a:effectLst/>
                <a:latin typeface="Menlo" panose="020B0609030804020204" pitchFamily="49" charset="0"/>
              </a:rPr>
              <a:t>automap_base</a:t>
            </a:r>
            <a:r>
              <a:rPr lang="en-AU" b="0" dirty="0">
                <a:solidFill>
                  <a:srgbClr val="6A9955"/>
                </a:solidFill>
                <a:effectLst/>
                <a:latin typeface="Menlo" panose="020B0609030804020204" pitchFamily="49" charset="0"/>
              </a:rPr>
              <a:t>()</a:t>
            </a:r>
            <a:r>
              <a:rPr lang="en-AU" b="0" dirty="0">
                <a:solidFill>
                  <a:srgbClr val="D4D4D4"/>
                </a:solidFill>
                <a:effectLst/>
                <a:latin typeface="Menlo" panose="020B0609030804020204" pitchFamily="49" charset="0"/>
              </a:rPr>
              <a:t> </a:t>
            </a:r>
            <a:r>
              <a:rPr lang="en-AU" b="0" dirty="0" err="1">
                <a:solidFill>
                  <a:srgbClr val="6A9955"/>
                </a:solidFill>
                <a:effectLst/>
                <a:latin typeface="Menlo" panose="020B0609030804020204" pitchFamily="49" charset="0"/>
              </a:rPr>
              <a:t>Base.prepare</a:t>
            </a:r>
            <a:r>
              <a:rPr lang="en-AU" b="0" dirty="0">
                <a:solidFill>
                  <a:srgbClr val="6A9955"/>
                </a:solidFill>
                <a:effectLst/>
                <a:latin typeface="Menlo" panose="020B0609030804020204" pitchFamily="49" charset="0"/>
              </a:rPr>
              <a:t>(</a:t>
            </a:r>
            <a:r>
              <a:rPr lang="en-AU" b="0" dirty="0" err="1">
                <a:solidFill>
                  <a:srgbClr val="6A9955"/>
                </a:solidFill>
                <a:effectLst/>
                <a:latin typeface="Menlo" panose="020B0609030804020204" pitchFamily="49" charset="0"/>
              </a:rPr>
              <a:t>autoload_with</a:t>
            </a:r>
            <a:r>
              <a:rPr lang="en-AU" b="0" dirty="0">
                <a:solidFill>
                  <a:srgbClr val="6A9955"/>
                </a:solidFill>
                <a:effectLst/>
                <a:latin typeface="Menlo" panose="020B0609030804020204" pitchFamily="49" charset="0"/>
              </a:rPr>
              <a:t>=engine)</a:t>
            </a:r>
            <a:r>
              <a:rPr lang="en-AU" b="0" dirty="0">
                <a:solidFill>
                  <a:srgbClr val="D4D4D4"/>
                </a:solidFill>
                <a:effectLst/>
                <a:latin typeface="Menlo" panose="020B0609030804020204" pitchFamily="49" charset="0"/>
              </a:rPr>
              <a:t> so no references to tables </a:t>
            </a:r>
            <a:r>
              <a:rPr lang="en-AU" b="0" dirty="0">
                <a:solidFill>
                  <a:srgbClr val="6A9955"/>
                </a:solidFill>
                <a:effectLst/>
                <a:latin typeface="Menlo" panose="020B0609030804020204" pitchFamily="49" charset="0"/>
              </a:rPr>
              <a:t>Coffee = </a:t>
            </a:r>
            <a:r>
              <a:rPr lang="en-AU" b="0" dirty="0" err="1">
                <a:solidFill>
                  <a:srgbClr val="6A9955"/>
                </a:solidFill>
                <a:effectLst/>
                <a:latin typeface="Menlo" panose="020B0609030804020204" pitchFamily="49" charset="0"/>
              </a:rPr>
              <a:t>Base.classes.coffee</a:t>
            </a:r>
            <a:r>
              <a:rPr lang="en-AU" b="0" dirty="0">
                <a:solidFill>
                  <a:srgbClr val="6A9955"/>
                </a:solidFill>
                <a:effectLst/>
                <a:latin typeface="Menlo" panose="020B0609030804020204" pitchFamily="49" charset="0"/>
              </a:rPr>
              <a:t>.</a:t>
            </a:r>
          </a:p>
          <a:p>
            <a:pPr marL="171450" indent="-171450">
              <a:buFont typeface="Arial" panose="020B0604020202020204" pitchFamily="34" charset="0"/>
              <a:buChar char="•"/>
            </a:pPr>
            <a:r>
              <a:rPr lang="en-AU" b="0" dirty="0">
                <a:solidFill>
                  <a:srgbClr val="6A9955"/>
                </a:solidFill>
                <a:effectLst/>
                <a:latin typeface="Menlo" panose="020B0609030804020204" pitchFamily="49" charset="0"/>
              </a:rPr>
              <a:t>Hence had written </a:t>
            </a:r>
            <a:r>
              <a:rPr lang="en-AU" b="0" dirty="0" err="1">
                <a:solidFill>
                  <a:srgbClr val="6A9955"/>
                </a:solidFill>
                <a:effectLst/>
                <a:latin typeface="Menlo" panose="020B0609030804020204" pitchFamily="49" charset="0"/>
              </a:rPr>
              <a:t>app.py</a:t>
            </a:r>
            <a:r>
              <a:rPr lang="en-AU" b="0" dirty="0">
                <a:solidFill>
                  <a:srgbClr val="6A9955"/>
                </a:solidFill>
                <a:effectLst/>
                <a:latin typeface="Menlo" panose="020B0609030804020204" pitchFamily="49" charset="0"/>
              </a:rPr>
              <a:t> syntax using this methodology with no return in python experiment. Changed to reading </a:t>
            </a:r>
            <a:r>
              <a:rPr lang="en-AU" b="0" dirty="0" err="1">
                <a:solidFill>
                  <a:srgbClr val="6A9955"/>
                </a:solidFill>
                <a:effectLst/>
                <a:latin typeface="Menlo" panose="020B0609030804020204" pitchFamily="49" charset="0"/>
              </a:rPr>
              <a:t>sql</a:t>
            </a:r>
            <a:r>
              <a:rPr lang="en-AU" b="0" dirty="0">
                <a:solidFill>
                  <a:srgbClr val="6A9955"/>
                </a:solidFill>
                <a:effectLst/>
                <a:latin typeface="Menlo" panose="020B0609030804020204" pitchFamily="49" charset="0"/>
              </a:rPr>
              <a:t>.</a:t>
            </a:r>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B04525-4EEA-034E-87D8-6C0CC8F08507}" type="slidenum">
              <a:rPr lang="en-US" smtClean="0"/>
              <a:t>7</a:t>
            </a:fld>
            <a:endParaRPr lang="en-US"/>
          </a:p>
        </p:txBody>
      </p:sp>
    </p:spTree>
    <p:extLst>
      <p:ext uri="{BB962C8B-B14F-4D97-AF65-F5344CB8AC3E}">
        <p14:creationId xmlns:p14="http://schemas.microsoft.com/office/powerpoint/2010/main" val="2931898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Sandra</a:t>
            </a:r>
          </a:p>
          <a:p>
            <a:endParaRPr lang="en-US" dirty="0"/>
          </a:p>
          <a:p>
            <a:r>
              <a:rPr lang="en-US" dirty="0"/>
              <a:t>Created a drop down menu to populate the </a:t>
            </a:r>
            <a:r>
              <a:rPr lang="en-US" dirty="0" err="1"/>
              <a:t>plotly</a:t>
            </a:r>
            <a:r>
              <a:rPr lang="en-US" dirty="0"/>
              <a:t> line graphs, as was demonstrated in classes 14-Interactive </a:t>
            </a:r>
            <a:r>
              <a:rPr lang="en-US" dirty="0" err="1"/>
              <a:t>Visualisation</a:t>
            </a:r>
            <a:r>
              <a:rPr lang="en-US" dirty="0"/>
              <a:t>, Lesson 3, Activity 9.</a:t>
            </a:r>
          </a:p>
          <a:p>
            <a:endParaRPr lang="en-US" dirty="0"/>
          </a:p>
          <a:p>
            <a:r>
              <a:rPr lang="en-US" dirty="0"/>
              <a:t>Also used </a:t>
            </a:r>
            <a:r>
              <a:rPr lang="en-US" dirty="0" err="1"/>
              <a:t>json</a:t>
            </a:r>
            <a:r>
              <a:rPr lang="en-US" dirty="0"/>
              <a:t> render-templates extension for html files.</a:t>
            </a:r>
          </a:p>
          <a:p>
            <a:endParaRPr lang="en-US" dirty="0"/>
          </a:p>
          <a:p>
            <a:r>
              <a:rPr lang="en-US" dirty="0"/>
              <a:t>Original design was for 4 endpoints, but then this changed to look at some aggregate values such as total import/export per year and mean growers and retail price per year.</a:t>
            </a:r>
          </a:p>
        </p:txBody>
      </p:sp>
      <p:sp>
        <p:nvSpPr>
          <p:cNvPr id="4" name="Slide Number Placeholder 3"/>
          <p:cNvSpPr>
            <a:spLocks noGrp="1"/>
          </p:cNvSpPr>
          <p:nvPr>
            <p:ph type="sldNum" sz="quarter" idx="5"/>
          </p:nvPr>
        </p:nvSpPr>
        <p:spPr/>
        <p:txBody>
          <a:bodyPr/>
          <a:lstStyle/>
          <a:p>
            <a:fld id="{53B04525-4EEA-034E-87D8-6C0CC8F08507}" type="slidenum">
              <a:rPr lang="en-US" smtClean="0"/>
              <a:t>8</a:t>
            </a:fld>
            <a:endParaRPr lang="en-US"/>
          </a:p>
        </p:txBody>
      </p:sp>
    </p:spTree>
    <p:extLst>
      <p:ext uri="{BB962C8B-B14F-4D97-AF65-F5344CB8AC3E}">
        <p14:creationId xmlns:p14="http://schemas.microsoft.com/office/powerpoint/2010/main" val="422028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Cindy </a:t>
            </a:r>
          </a:p>
          <a:p>
            <a:endParaRPr lang="en-US" dirty="0"/>
          </a:p>
          <a:p>
            <a:r>
              <a:rPr lang="en-US" dirty="0"/>
              <a:t>From our dataset, we can spot the top 5 coffee import and export country for the period of 1990 to 2019.</a:t>
            </a:r>
          </a:p>
          <a:p>
            <a:endParaRPr lang="en-US" dirty="0"/>
          </a:p>
          <a:p>
            <a:endParaRPr lang="en-US" dirty="0"/>
          </a:p>
          <a:p>
            <a:r>
              <a:rPr lang="en-US" dirty="0"/>
              <a:t>Top 5 coffee importer USA, Germany, Italy, Japan &amp; France</a:t>
            </a:r>
          </a:p>
          <a:p>
            <a:endParaRPr lang="en-US" dirty="0"/>
          </a:p>
          <a:p>
            <a:r>
              <a:rPr lang="en-US" dirty="0"/>
              <a:t>Top 5 coffee exporter Brazil, Vietnam, Columbia, Indonesia &amp; India</a:t>
            </a:r>
          </a:p>
          <a:p>
            <a:endParaRPr lang="en-US" dirty="0"/>
          </a:p>
          <a:p>
            <a:r>
              <a:rPr lang="en-US" dirty="0"/>
              <a:t>(next)</a:t>
            </a:r>
          </a:p>
        </p:txBody>
      </p:sp>
      <p:sp>
        <p:nvSpPr>
          <p:cNvPr id="4" name="Slide Number Placeholder 3"/>
          <p:cNvSpPr>
            <a:spLocks noGrp="1"/>
          </p:cNvSpPr>
          <p:nvPr>
            <p:ph type="sldNum" sz="quarter" idx="5"/>
          </p:nvPr>
        </p:nvSpPr>
        <p:spPr/>
        <p:txBody>
          <a:bodyPr/>
          <a:lstStyle/>
          <a:p>
            <a:fld id="{53B04525-4EEA-034E-87D8-6C0CC8F08507}" type="slidenum">
              <a:rPr lang="en-US" smtClean="0"/>
              <a:t>9</a:t>
            </a:fld>
            <a:endParaRPr lang="en-US"/>
          </a:p>
        </p:txBody>
      </p:sp>
    </p:spTree>
    <p:extLst>
      <p:ext uri="{BB962C8B-B14F-4D97-AF65-F5344CB8AC3E}">
        <p14:creationId xmlns:p14="http://schemas.microsoft.com/office/powerpoint/2010/main" val="3238764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24C8-859E-07F3-75DF-EFFC4E4BFF2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09D1470-1FD8-955E-2CAD-106687DC20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07A6337-483E-0D80-36B0-C727CCDCF84A}"/>
              </a:ext>
            </a:extLst>
          </p:cNvPr>
          <p:cNvSpPr>
            <a:spLocks noGrp="1"/>
          </p:cNvSpPr>
          <p:nvPr>
            <p:ph type="dt" sz="half" idx="10"/>
          </p:nvPr>
        </p:nvSpPr>
        <p:spPr/>
        <p:txBody>
          <a:bodyPr/>
          <a:lstStyle/>
          <a:p>
            <a:fld id="{72EA7947-E287-4738-8C82-07CE4F01EF03}" type="datetime2">
              <a:rPr lang="en-US" smtClean="0"/>
              <a:t>Wednesday, April 12, 2023</a:t>
            </a:fld>
            <a:endParaRPr lang="en-US" dirty="0"/>
          </a:p>
        </p:txBody>
      </p:sp>
      <p:sp>
        <p:nvSpPr>
          <p:cNvPr id="5" name="Footer Placeholder 4">
            <a:extLst>
              <a:ext uri="{FF2B5EF4-FFF2-40B4-BE49-F238E27FC236}">
                <a16:creationId xmlns:a16="http://schemas.microsoft.com/office/drawing/2014/main" id="{489BE371-F666-BE46-0692-22735608FE98}"/>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4C0B8F6A-FFFC-53C7-020A-95D4676B663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6012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FFE05-A3D7-813D-29DB-C7DDBDAC081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0C9D205-D74A-D96F-C28E-B91F196D03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4D23064-B5C7-1FB8-62DC-3A1E3BDE65DD}"/>
              </a:ext>
            </a:extLst>
          </p:cNvPr>
          <p:cNvSpPr>
            <a:spLocks noGrp="1"/>
          </p:cNvSpPr>
          <p:nvPr>
            <p:ph type="dt" sz="half" idx="10"/>
          </p:nvPr>
        </p:nvSpPr>
        <p:spPr/>
        <p:txBody>
          <a:bodyPr/>
          <a:lstStyle/>
          <a:p>
            <a:fld id="{EE2EBD84-71F4-4271-8C46-0D47C0A9B12E}" type="datetime2">
              <a:rPr lang="en-US" smtClean="0"/>
              <a:t>Wednesday, April 12, 2023</a:t>
            </a:fld>
            <a:endParaRPr lang="en-US"/>
          </a:p>
        </p:txBody>
      </p:sp>
      <p:sp>
        <p:nvSpPr>
          <p:cNvPr id="5" name="Footer Placeholder 4">
            <a:extLst>
              <a:ext uri="{FF2B5EF4-FFF2-40B4-BE49-F238E27FC236}">
                <a16:creationId xmlns:a16="http://schemas.microsoft.com/office/drawing/2014/main" id="{4BAE4115-C2EF-2E19-CEE7-62A2920E0A31}"/>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67B14DB-5E3F-5B71-F5C2-5E37722C285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29338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2A3EC-8865-2043-DFA5-A66DFB7FAB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136B00-04B3-DD16-855E-E6881DD8C35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3C6A78D-7F29-686A-9063-59E020113197}"/>
              </a:ext>
            </a:extLst>
          </p:cNvPr>
          <p:cNvSpPr>
            <a:spLocks noGrp="1"/>
          </p:cNvSpPr>
          <p:nvPr>
            <p:ph type="dt" sz="half" idx="10"/>
          </p:nvPr>
        </p:nvSpPr>
        <p:spPr/>
        <p:txBody>
          <a:bodyPr/>
          <a:lstStyle/>
          <a:p>
            <a:fld id="{ABAE0CE1-F450-4107-B2CB-17B18F8A3F4A}" type="datetime2">
              <a:rPr lang="en-US" smtClean="0"/>
              <a:t>Wednesday, April 12, 2023</a:t>
            </a:fld>
            <a:endParaRPr lang="en-US"/>
          </a:p>
        </p:txBody>
      </p:sp>
      <p:sp>
        <p:nvSpPr>
          <p:cNvPr id="5" name="Footer Placeholder 4">
            <a:extLst>
              <a:ext uri="{FF2B5EF4-FFF2-40B4-BE49-F238E27FC236}">
                <a16:creationId xmlns:a16="http://schemas.microsoft.com/office/drawing/2014/main" id="{2C5624B1-6775-E9ED-DD2C-9BDD746298B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59188E6-B024-9FC8-7E26-E01E461289B9}"/>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28659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289E-126F-30C0-3D7F-7AA2549AE0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3E3F8BA-C5CF-7DD4-EEE0-865C6A8F0B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083796-8B36-7C82-D7DA-2D17CD609D9A}"/>
              </a:ext>
            </a:extLst>
          </p:cNvPr>
          <p:cNvSpPr>
            <a:spLocks noGrp="1"/>
          </p:cNvSpPr>
          <p:nvPr>
            <p:ph type="dt" sz="half" idx="10"/>
          </p:nvPr>
        </p:nvSpPr>
        <p:spPr/>
        <p:txBody>
          <a:bodyPr/>
          <a:lstStyle/>
          <a:p>
            <a:fld id="{6FE8C025-CD7A-4966-867E-81CF82B15267}" type="datetime2">
              <a:rPr lang="en-US" smtClean="0"/>
              <a:t>Wednesday, April 12, 2023</a:t>
            </a:fld>
            <a:endParaRPr lang="en-US"/>
          </a:p>
        </p:txBody>
      </p:sp>
      <p:sp>
        <p:nvSpPr>
          <p:cNvPr id="5" name="Footer Placeholder 4">
            <a:extLst>
              <a:ext uri="{FF2B5EF4-FFF2-40B4-BE49-F238E27FC236}">
                <a16:creationId xmlns:a16="http://schemas.microsoft.com/office/drawing/2014/main" id="{2C7623A2-9631-232B-6539-7F00BC446D7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E491FED-4C55-FF45-24B3-10DEDA7883CA}"/>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89447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5AD09-0878-0478-C73D-52A244A0B9D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7429D10-E278-FCD4-6254-88A200655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DCD7D9-B1AE-0DAB-1378-63E4F0C00BCB}"/>
              </a:ext>
            </a:extLst>
          </p:cNvPr>
          <p:cNvSpPr>
            <a:spLocks noGrp="1"/>
          </p:cNvSpPr>
          <p:nvPr>
            <p:ph type="dt" sz="half" idx="10"/>
          </p:nvPr>
        </p:nvSpPr>
        <p:spPr/>
        <p:txBody>
          <a:bodyPr/>
          <a:lstStyle/>
          <a:p>
            <a:fld id="{FE809929-0719-4517-94D6-FDF7F99E70F6}" type="datetime2">
              <a:rPr lang="en-US" smtClean="0"/>
              <a:t>Wednesday, April 12, 2023</a:t>
            </a:fld>
            <a:endParaRPr lang="en-US"/>
          </a:p>
        </p:txBody>
      </p:sp>
      <p:sp>
        <p:nvSpPr>
          <p:cNvPr id="5" name="Footer Placeholder 4">
            <a:extLst>
              <a:ext uri="{FF2B5EF4-FFF2-40B4-BE49-F238E27FC236}">
                <a16:creationId xmlns:a16="http://schemas.microsoft.com/office/drawing/2014/main" id="{790CC9B7-85BA-336D-9CA5-18341BF5666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8CA79549-1D77-242D-C431-018A526F89D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92298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4CDA0-6F64-40C0-2D54-4E88A45FA87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87DF79B-8D8D-11B6-98A0-3C8D82D4CD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418563-6808-4C03-F898-1D21BC1598D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DEAC2F5-3EF9-E48B-5760-435EC910286D}"/>
              </a:ext>
            </a:extLst>
          </p:cNvPr>
          <p:cNvSpPr>
            <a:spLocks noGrp="1"/>
          </p:cNvSpPr>
          <p:nvPr>
            <p:ph type="dt" sz="half" idx="10"/>
          </p:nvPr>
        </p:nvSpPr>
        <p:spPr/>
        <p:txBody>
          <a:bodyPr/>
          <a:lstStyle/>
          <a:p>
            <a:fld id="{20E95673-5512-4AAA-9AEB-E00C61EC65D5}" type="datetime2">
              <a:rPr lang="en-US" smtClean="0"/>
              <a:t>Wednesday, April 12, 2023</a:t>
            </a:fld>
            <a:endParaRPr lang="en-US"/>
          </a:p>
        </p:txBody>
      </p:sp>
      <p:sp>
        <p:nvSpPr>
          <p:cNvPr id="6" name="Footer Placeholder 5">
            <a:extLst>
              <a:ext uri="{FF2B5EF4-FFF2-40B4-BE49-F238E27FC236}">
                <a16:creationId xmlns:a16="http://schemas.microsoft.com/office/drawing/2014/main" id="{11316466-7739-16C3-E652-3CDDEC92CD44}"/>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8850628-9170-76A1-684E-E53938BC49EE}"/>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9093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CD7F-0EB6-1D11-490A-F7AC9CE58DB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317FABE-3AFD-8014-2076-1C142DB562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F12526-2723-E8F9-6489-49A86B3AC53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4DF78D1-3BE2-3FA8-12DA-4340DD7897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E0AB24-5355-922B-BA68-BAC947C44D1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815AE41-7254-68F8-23AC-06AF7F4F8003}"/>
              </a:ext>
            </a:extLst>
          </p:cNvPr>
          <p:cNvSpPr>
            <a:spLocks noGrp="1"/>
          </p:cNvSpPr>
          <p:nvPr>
            <p:ph type="dt" sz="half" idx="10"/>
          </p:nvPr>
        </p:nvSpPr>
        <p:spPr/>
        <p:txBody>
          <a:bodyPr/>
          <a:lstStyle/>
          <a:p>
            <a:fld id="{C13138FA-2E87-4873-8BBA-13E447C9A99A}" type="datetime2">
              <a:rPr lang="en-US" smtClean="0"/>
              <a:t>Wednesday, April 12, 2023</a:t>
            </a:fld>
            <a:endParaRPr lang="en-US"/>
          </a:p>
        </p:txBody>
      </p:sp>
      <p:sp>
        <p:nvSpPr>
          <p:cNvPr id="8" name="Footer Placeholder 7">
            <a:extLst>
              <a:ext uri="{FF2B5EF4-FFF2-40B4-BE49-F238E27FC236}">
                <a16:creationId xmlns:a16="http://schemas.microsoft.com/office/drawing/2014/main" id="{A4EAE93D-066F-4822-27FE-114E0E7E9909}"/>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441E9A75-CFFC-BCE6-70A9-CF45914EE8B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8003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04BA-CA2B-98EB-3CE2-7928A1C4B03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1CADAAC-5BE8-E230-9D07-5222816CB7AD}"/>
              </a:ext>
            </a:extLst>
          </p:cNvPr>
          <p:cNvSpPr>
            <a:spLocks noGrp="1"/>
          </p:cNvSpPr>
          <p:nvPr>
            <p:ph type="dt" sz="half" idx="10"/>
          </p:nvPr>
        </p:nvSpPr>
        <p:spPr/>
        <p:txBody>
          <a:bodyPr/>
          <a:lstStyle/>
          <a:p>
            <a:fld id="{D75BB40A-97BD-4BFB-B639-0BFF95FDE8B7}" type="datetime2">
              <a:rPr lang="en-US" smtClean="0"/>
              <a:t>Wednesday, April 12, 2023</a:t>
            </a:fld>
            <a:endParaRPr lang="en-US"/>
          </a:p>
        </p:txBody>
      </p:sp>
      <p:sp>
        <p:nvSpPr>
          <p:cNvPr id="4" name="Footer Placeholder 3">
            <a:extLst>
              <a:ext uri="{FF2B5EF4-FFF2-40B4-BE49-F238E27FC236}">
                <a16:creationId xmlns:a16="http://schemas.microsoft.com/office/drawing/2014/main" id="{93944B67-6178-31F3-AB73-2CD3A9A5E8DD}"/>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A2568789-528E-60B3-23B2-5702D20150E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34472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1E3B17-790A-CD63-7FE0-6487A2A3C71B}"/>
              </a:ext>
            </a:extLst>
          </p:cNvPr>
          <p:cNvSpPr>
            <a:spLocks noGrp="1"/>
          </p:cNvSpPr>
          <p:nvPr>
            <p:ph type="dt" sz="half" idx="10"/>
          </p:nvPr>
        </p:nvSpPr>
        <p:spPr/>
        <p:txBody>
          <a:bodyPr/>
          <a:lstStyle/>
          <a:p>
            <a:fld id="{9EE9E0E3-ECF6-4CFE-8698-AEFEBCECC3C0}" type="datetime2">
              <a:rPr lang="en-US" smtClean="0"/>
              <a:t>Wednesday, April 12, 2023</a:t>
            </a:fld>
            <a:endParaRPr lang="en-US"/>
          </a:p>
        </p:txBody>
      </p:sp>
      <p:sp>
        <p:nvSpPr>
          <p:cNvPr id="3" name="Footer Placeholder 2">
            <a:extLst>
              <a:ext uri="{FF2B5EF4-FFF2-40B4-BE49-F238E27FC236}">
                <a16:creationId xmlns:a16="http://schemas.microsoft.com/office/drawing/2014/main" id="{02804B55-E40C-BA07-E497-0EA19B75413F}"/>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3F8FEF18-5147-7F4D-A0B9-32ABCE2DCB39}"/>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10202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316C-B62E-6D35-C3DC-AE03803CB5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81B570F-5E93-56D1-31BB-E453934FF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F7C079D-0E58-0E8D-6306-DF6D431B1C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5E365E-C529-19FB-185B-0755C53F0109}"/>
              </a:ext>
            </a:extLst>
          </p:cNvPr>
          <p:cNvSpPr>
            <a:spLocks noGrp="1"/>
          </p:cNvSpPr>
          <p:nvPr>
            <p:ph type="dt" sz="half" idx="10"/>
          </p:nvPr>
        </p:nvSpPr>
        <p:spPr/>
        <p:txBody>
          <a:bodyPr/>
          <a:lstStyle/>
          <a:p>
            <a:fld id="{251462FC-960E-4740-921F-B36862979F21}" type="datetime2">
              <a:rPr lang="en-US" smtClean="0"/>
              <a:t>Wednesday, April 12, 2023</a:t>
            </a:fld>
            <a:endParaRPr lang="en-US"/>
          </a:p>
        </p:txBody>
      </p:sp>
      <p:sp>
        <p:nvSpPr>
          <p:cNvPr id="6" name="Footer Placeholder 5">
            <a:extLst>
              <a:ext uri="{FF2B5EF4-FFF2-40B4-BE49-F238E27FC236}">
                <a16:creationId xmlns:a16="http://schemas.microsoft.com/office/drawing/2014/main" id="{23A085AC-BE3E-F0E8-5A5C-34EAA6791E95}"/>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DA2EEC04-BC6C-D2BE-EC9F-978DFA3055E9}"/>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0028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0A39-B8A0-8200-32A1-E946CBDFCE2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A4A8BA1-5564-B676-C3DD-88F913046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DC54B5-3229-990F-8D89-9BA9DCAE0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2E86C9-27AC-0459-F011-F322824C4B9A}"/>
              </a:ext>
            </a:extLst>
          </p:cNvPr>
          <p:cNvSpPr>
            <a:spLocks noGrp="1"/>
          </p:cNvSpPr>
          <p:nvPr>
            <p:ph type="dt" sz="half" idx="10"/>
          </p:nvPr>
        </p:nvSpPr>
        <p:spPr/>
        <p:txBody>
          <a:bodyPr/>
          <a:lstStyle/>
          <a:p>
            <a:fld id="{E50BC9E2-CB44-4C05-9BB5-496C18A241E0}" type="datetime2">
              <a:rPr lang="en-US" smtClean="0"/>
              <a:t>Wednesday, April 12, 2023</a:t>
            </a:fld>
            <a:endParaRPr lang="en-US"/>
          </a:p>
        </p:txBody>
      </p:sp>
      <p:sp>
        <p:nvSpPr>
          <p:cNvPr id="6" name="Footer Placeholder 5">
            <a:extLst>
              <a:ext uri="{FF2B5EF4-FFF2-40B4-BE49-F238E27FC236}">
                <a16:creationId xmlns:a16="http://schemas.microsoft.com/office/drawing/2014/main" id="{5E4FCBE7-B768-9453-0A20-D162450B679A}"/>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18DBA3D-F1C9-FB1F-3B93-452FA716224F}"/>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94647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C6321-E01B-B7A8-D113-28A11BDB8B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C652220-709A-B9A0-FD98-CA1B0070CD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5EB08A-C851-F765-B7E3-0725658163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6CB39B-5F4C-4A7E-9BE3-AAFD45576D16}" type="datetime2">
              <a:rPr lang="en-US" smtClean="0"/>
              <a:t>Wednesday, April 12, 2023</a:t>
            </a:fld>
            <a:endParaRPr lang="en-US" dirty="0"/>
          </a:p>
        </p:txBody>
      </p:sp>
      <p:sp>
        <p:nvSpPr>
          <p:cNvPr id="5" name="Footer Placeholder 4">
            <a:extLst>
              <a:ext uri="{FF2B5EF4-FFF2-40B4-BE49-F238E27FC236}">
                <a16:creationId xmlns:a16="http://schemas.microsoft.com/office/drawing/2014/main" id="{8D35A8FF-7555-78C9-96DB-4A0AE9C33F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F162FEDD-9125-93B3-1B1A-C973874536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77968580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6.xml"/><Relationship Id="rId3" Type="http://schemas.openxmlformats.org/officeDocument/2006/relationships/image" Target="../media/image22.png"/><Relationship Id="rId7" Type="http://schemas.openxmlformats.org/officeDocument/2006/relationships/customXml" Target="../ink/ink1.xml"/><Relationship Id="rId12" Type="http://schemas.openxmlformats.org/officeDocument/2006/relationships/customXml" Target="../ink/ink5.xml"/><Relationship Id="rId2" Type="http://schemas.openxmlformats.org/officeDocument/2006/relationships/notesSlide" Target="../notesSlides/notesSlide17.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customXml" Target="../ink/ink4.xml"/><Relationship Id="rId5" Type="http://schemas.openxmlformats.org/officeDocument/2006/relationships/image" Target="../media/image11.png"/><Relationship Id="rId15" Type="http://schemas.openxmlformats.org/officeDocument/2006/relationships/customXml" Target="../ink/ink7.xml"/><Relationship Id="rId10" Type="http://schemas.openxmlformats.org/officeDocument/2006/relationships/customXml" Target="../ink/ink3.xml"/><Relationship Id="rId4" Type="http://schemas.openxmlformats.org/officeDocument/2006/relationships/image" Target="../media/image23.png"/><Relationship Id="rId9" Type="http://schemas.openxmlformats.org/officeDocument/2006/relationships/customXml" Target="../ink/ink2.xml"/><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ico.org/new_historical.as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D828-D5BD-BFD8-67C8-D8D503BA6BF2}"/>
              </a:ext>
            </a:extLst>
          </p:cNvPr>
          <p:cNvSpPr>
            <a:spLocks noGrp="1"/>
          </p:cNvSpPr>
          <p:nvPr>
            <p:ph type="ctrTitle"/>
          </p:nvPr>
        </p:nvSpPr>
        <p:spPr>
          <a:xfrm>
            <a:off x="333072" y="541255"/>
            <a:ext cx="6658829" cy="1982910"/>
          </a:xfrm>
        </p:spPr>
        <p:txBody>
          <a:bodyPr anchor="b">
            <a:normAutofit/>
          </a:bodyPr>
          <a:lstStyle/>
          <a:p>
            <a:pPr algn="l"/>
            <a:r>
              <a:rPr lang="en-US" sz="5400" dirty="0"/>
              <a:t>Global Coffee Trade </a:t>
            </a:r>
            <a:br>
              <a:rPr lang="en-US" sz="5400" dirty="0"/>
            </a:br>
            <a:endParaRPr lang="en-US" sz="4000" dirty="0"/>
          </a:p>
        </p:txBody>
      </p:sp>
      <p:sp>
        <p:nvSpPr>
          <p:cNvPr id="3" name="Subtitle 2">
            <a:extLst>
              <a:ext uri="{FF2B5EF4-FFF2-40B4-BE49-F238E27FC236}">
                <a16:creationId xmlns:a16="http://schemas.microsoft.com/office/drawing/2014/main" id="{79017439-F740-4EDC-7DAD-7BE0EBBDA2A5}"/>
              </a:ext>
            </a:extLst>
          </p:cNvPr>
          <p:cNvSpPr>
            <a:spLocks noGrp="1"/>
          </p:cNvSpPr>
          <p:nvPr>
            <p:ph type="subTitle" idx="1"/>
          </p:nvPr>
        </p:nvSpPr>
        <p:spPr>
          <a:xfrm>
            <a:off x="398463" y="5572665"/>
            <a:ext cx="5437187" cy="1204892"/>
          </a:xfrm>
        </p:spPr>
        <p:txBody>
          <a:bodyPr>
            <a:normAutofit/>
          </a:bodyPr>
          <a:lstStyle/>
          <a:p>
            <a:pPr algn="l"/>
            <a:r>
              <a:rPr lang="en-US" sz="1800" dirty="0">
                <a:solidFill>
                  <a:schemeClr val="tx1">
                    <a:alpha val="60000"/>
                  </a:schemeClr>
                </a:solidFill>
              </a:rPr>
              <a:t>Presented by :</a:t>
            </a:r>
          </a:p>
          <a:p>
            <a:pPr lvl="1" algn="l"/>
            <a:r>
              <a:rPr lang="en-US" sz="1800" dirty="0">
                <a:solidFill>
                  <a:schemeClr val="tx1">
                    <a:alpha val="60000"/>
                  </a:schemeClr>
                </a:solidFill>
              </a:rPr>
              <a:t>Cindy Wong </a:t>
            </a:r>
          </a:p>
          <a:p>
            <a:pPr lvl="1" algn="l"/>
            <a:r>
              <a:rPr lang="en-US" sz="1800" dirty="0">
                <a:solidFill>
                  <a:schemeClr val="tx1">
                    <a:alpha val="60000"/>
                  </a:schemeClr>
                </a:solidFill>
              </a:rPr>
              <a:t>Sandra Botica</a:t>
            </a:r>
          </a:p>
        </p:txBody>
      </p:sp>
      <p:pic>
        <p:nvPicPr>
          <p:cNvPr id="8" name="Picture 7" descr="A picture containing indoor&#10;&#10;Description automatically generated">
            <a:extLst>
              <a:ext uri="{FF2B5EF4-FFF2-40B4-BE49-F238E27FC236}">
                <a16:creationId xmlns:a16="http://schemas.microsoft.com/office/drawing/2014/main" id="{6A0819A7-2782-AEA3-E4FB-332AB8ADF53D}"/>
              </a:ext>
            </a:extLst>
          </p:cNvPr>
          <p:cNvPicPr>
            <a:picLocks noChangeAspect="1"/>
          </p:cNvPicPr>
          <p:nvPr/>
        </p:nvPicPr>
        <p:blipFill rotWithShape="1">
          <a:blip r:embed="rId3"/>
          <a:srcRect t="13817" r="-2" b="1943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21174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F0FD-1158-5FE7-4416-C89A64AD90BD}"/>
              </a:ext>
            </a:extLst>
          </p:cNvPr>
          <p:cNvSpPr>
            <a:spLocks noGrp="1"/>
          </p:cNvSpPr>
          <p:nvPr>
            <p:ph type="title"/>
          </p:nvPr>
        </p:nvSpPr>
        <p:spPr>
          <a:xfrm>
            <a:off x="3789317" y="2459037"/>
            <a:ext cx="4613365" cy="1325563"/>
          </a:xfrm>
        </p:spPr>
        <p:txBody>
          <a:bodyPr>
            <a:normAutofit/>
          </a:bodyPr>
          <a:lstStyle/>
          <a:p>
            <a:pPr algn="ctr"/>
            <a:r>
              <a:rPr lang="en-US" b="1" dirty="0"/>
              <a:t>TOP 5</a:t>
            </a:r>
            <a:br>
              <a:rPr lang="en-US" b="1" dirty="0"/>
            </a:br>
            <a:r>
              <a:rPr lang="en-US" b="1" dirty="0"/>
              <a:t>COFFEE EXPORTER</a:t>
            </a:r>
          </a:p>
        </p:txBody>
      </p:sp>
    </p:spTree>
    <p:extLst>
      <p:ext uri="{BB962C8B-B14F-4D97-AF65-F5344CB8AC3E}">
        <p14:creationId xmlns:p14="http://schemas.microsoft.com/office/powerpoint/2010/main" val="2782921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8B487-DBA1-80DA-60BA-84EF14449A16}"/>
              </a:ext>
            </a:extLst>
          </p:cNvPr>
          <p:cNvPicPr>
            <a:picLocks noChangeAspect="1"/>
          </p:cNvPicPr>
          <p:nvPr/>
        </p:nvPicPr>
        <p:blipFill>
          <a:blip r:embed="rId3"/>
          <a:stretch>
            <a:fillRect/>
          </a:stretch>
        </p:blipFill>
        <p:spPr>
          <a:xfrm>
            <a:off x="105593" y="341872"/>
            <a:ext cx="9288473" cy="2529180"/>
          </a:xfrm>
          <a:prstGeom prst="rect">
            <a:avLst/>
          </a:prstGeom>
        </p:spPr>
      </p:pic>
      <p:sp>
        <p:nvSpPr>
          <p:cNvPr id="8" name="Title 1">
            <a:extLst>
              <a:ext uri="{FF2B5EF4-FFF2-40B4-BE49-F238E27FC236}">
                <a16:creationId xmlns:a16="http://schemas.microsoft.com/office/drawing/2014/main" id="{E1921C05-89F0-E79E-E868-A610F86112AC}"/>
              </a:ext>
            </a:extLst>
          </p:cNvPr>
          <p:cNvSpPr txBox="1">
            <a:spLocks/>
          </p:cNvSpPr>
          <p:nvPr/>
        </p:nvSpPr>
        <p:spPr>
          <a:xfrm>
            <a:off x="9478713" y="705814"/>
            <a:ext cx="2457994" cy="11793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Brazil</a:t>
            </a:r>
            <a:endParaRPr lang="en-US" sz="2000" dirty="0"/>
          </a:p>
        </p:txBody>
      </p:sp>
      <p:pic>
        <p:nvPicPr>
          <p:cNvPr id="5" name="Graphic 4" descr="Crown">
            <a:extLst>
              <a:ext uri="{FF2B5EF4-FFF2-40B4-BE49-F238E27FC236}">
                <a16:creationId xmlns:a16="http://schemas.microsoft.com/office/drawing/2014/main" id="{022B8945-5390-64A4-9738-08530FB45E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89947" y="112943"/>
            <a:ext cx="746760" cy="746760"/>
          </a:xfrm>
          <a:prstGeom prst="rect">
            <a:avLst/>
          </a:prstGeom>
        </p:spPr>
      </p:pic>
      <p:sp>
        <p:nvSpPr>
          <p:cNvPr id="6" name="TextBox 5">
            <a:extLst>
              <a:ext uri="{FF2B5EF4-FFF2-40B4-BE49-F238E27FC236}">
                <a16:creationId xmlns:a16="http://schemas.microsoft.com/office/drawing/2014/main" id="{013D9C7B-8032-7EEE-E2B4-707DA7E0BD2E}"/>
              </a:ext>
            </a:extLst>
          </p:cNvPr>
          <p:cNvSpPr txBox="1"/>
          <p:nvPr/>
        </p:nvSpPr>
        <p:spPr>
          <a:xfrm>
            <a:off x="11274594" y="705814"/>
            <a:ext cx="577466" cy="307777"/>
          </a:xfrm>
          <a:prstGeom prst="rect">
            <a:avLst/>
          </a:prstGeom>
          <a:noFill/>
        </p:spPr>
        <p:txBody>
          <a:bodyPr wrap="square" rtlCol="0">
            <a:spAutoFit/>
          </a:bodyPr>
          <a:lstStyle/>
          <a:p>
            <a:pPr algn="r"/>
            <a:r>
              <a:rPr lang="en-US" sz="1400" dirty="0"/>
              <a:t>Top 1</a:t>
            </a:r>
          </a:p>
        </p:txBody>
      </p:sp>
      <p:sp>
        <p:nvSpPr>
          <p:cNvPr id="7" name="TextBox 6">
            <a:extLst>
              <a:ext uri="{FF2B5EF4-FFF2-40B4-BE49-F238E27FC236}">
                <a16:creationId xmlns:a16="http://schemas.microsoft.com/office/drawing/2014/main" id="{452F00B8-9730-D49A-B292-DF8E7E46251F}"/>
              </a:ext>
            </a:extLst>
          </p:cNvPr>
          <p:cNvSpPr txBox="1"/>
          <p:nvPr/>
        </p:nvSpPr>
        <p:spPr>
          <a:xfrm>
            <a:off x="5937978" y="141160"/>
            <a:ext cx="5370236" cy="461665"/>
          </a:xfrm>
          <a:prstGeom prst="rect">
            <a:avLst/>
          </a:prstGeom>
          <a:noFill/>
        </p:spPr>
        <p:txBody>
          <a:bodyPr wrap="square">
            <a:spAutoFit/>
          </a:bodyPr>
          <a:lstStyle/>
          <a:p>
            <a:pPr marL="285750" indent="-285750">
              <a:buFont typeface="Arial" panose="020B0604020202020204" pitchFamily="34" charset="0"/>
              <a:buChar char="•"/>
            </a:pPr>
            <a:r>
              <a:rPr lang="en-AU" sz="1200" i="0" dirty="0">
                <a:solidFill>
                  <a:srgbClr val="3B3B3B"/>
                </a:solidFill>
                <a:effectLst/>
                <a:latin typeface="BodyFont"/>
              </a:rPr>
              <a:t>In 2014 Brazil suffered a severe drought, high temperatures causing the </a:t>
            </a:r>
            <a:r>
              <a:rPr lang="en-AU" sz="1200" dirty="0">
                <a:solidFill>
                  <a:srgbClr val="3B3B3B"/>
                </a:solidFill>
                <a:latin typeface="BodyFont"/>
              </a:rPr>
              <a:t>yield to be low. </a:t>
            </a:r>
            <a:endParaRPr lang="en-US" dirty="0"/>
          </a:p>
        </p:txBody>
      </p:sp>
      <p:sp>
        <p:nvSpPr>
          <p:cNvPr id="9" name="Rectangle 8">
            <a:extLst>
              <a:ext uri="{FF2B5EF4-FFF2-40B4-BE49-F238E27FC236}">
                <a16:creationId xmlns:a16="http://schemas.microsoft.com/office/drawing/2014/main" id="{E96A6FC8-4715-D087-5241-168CD80FAE17}"/>
              </a:ext>
            </a:extLst>
          </p:cNvPr>
          <p:cNvSpPr/>
          <p:nvPr/>
        </p:nvSpPr>
        <p:spPr>
          <a:xfrm>
            <a:off x="9495869" y="1606462"/>
            <a:ext cx="2525485" cy="276999"/>
          </a:xfrm>
          <a:prstGeom prst="rect">
            <a:avLst/>
          </a:prstGeom>
          <a:noFill/>
        </p:spPr>
        <p:txBody>
          <a:bodyPr wrap="square" lIns="91440" tIns="45720" rIns="91440" bIns="45720">
            <a:spAutoFit/>
          </a:bodyPr>
          <a:lstStyle/>
          <a:p>
            <a:pPr algn="ctr"/>
            <a:r>
              <a:rPr lang="en-GB" sz="1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“Coffee is Brazil &amp; Brazil is coffee”</a:t>
            </a:r>
          </a:p>
        </p:txBody>
      </p:sp>
      <p:sp>
        <p:nvSpPr>
          <p:cNvPr id="11" name="Rectangle 10">
            <a:extLst>
              <a:ext uri="{FF2B5EF4-FFF2-40B4-BE49-F238E27FC236}">
                <a16:creationId xmlns:a16="http://schemas.microsoft.com/office/drawing/2014/main" id="{6A4BDFEB-587A-4B04-7BB2-0867AC9AF972}"/>
              </a:ext>
            </a:extLst>
          </p:cNvPr>
          <p:cNvSpPr/>
          <p:nvPr/>
        </p:nvSpPr>
        <p:spPr>
          <a:xfrm>
            <a:off x="3143251" y="1805413"/>
            <a:ext cx="136734" cy="712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05BF2D-5A80-CF92-9A64-B1D7A8EBBA18}"/>
              </a:ext>
            </a:extLst>
          </p:cNvPr>
          <p:cNvSpPr/>
          <p:nvPr/>
        </p:nvSpPr>
        <p:spPr>
          <a:xfrm>
            <a:off x="7766295" y="1053198"/>
            <a:ext cx="136734" cy="7278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E285696-5147-D21C-A1D7-4C9897A8BA43}"/>
              </a:ext>
            </a:extLst>
          </p:cNvPr>
          <p:cNvPicPr>
            <a:picLocks noChangeAspect="1"/>
          </p:cNvPicPr>
          <p:nvPr/>
        </p:nvPicPr>
        <p:blipFill>
          <a:blip r:embed="rId6"/>
          <a:stretch>
            <a:fillRect/>
          </a:stretch>
        </p:blipFill>
        <p:spPr>
          <a:xfrm>
            <a:off x="105593" y="2948003"/>
            <a:ext cx="9181530" cy="3122106"/>
          </a:xfrm>
          <a:prstGeom prst="rect">
            <a:avLst/>
          </a:prstGeom>
        </p:spPr>
      </p:pic>
      <p:sp>
        <p:nvSpPr>
          <p:cNvPr id="15" name="Rectangle 14">
            <a:extLst>
              <a:ext uri="{FF2B5EF4-FFF2-40B4-BE49-F238E27FC236}">
                <a16:creationId xmlns:a16="http://schemas.microsoft.com/office/drawing/2014/main" id="{55372C1B-E8D6-1AE6-22BC-DF2E625E2E1D}"/>
              </a:ext>
            </a:extLst>
          </p:cNvPr>
          <p:cNvSpPr/>
          <p:nvPr/>
        </p:nvSpPr>
        <p:spPr>
          <a:xfrm>
            <a:off x="7666265" y="4386119"/>
            <a:ext cx="136734" cy="7278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56E85A9-7D1E-A8FC-2DBB-C6A0725C08E3}"/>
              </a:ext>
            </a:extLst>
          </p:cNvPr>
          <p:cNvSpPr/>
          <p:nvPr/>
        </p:nvSpPr>
        <p:spPr>
          <a:xfrm>
            <a:off x="3143251" y="4517795"/>
            <a:ext cx="136734" cy="712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33D5A39-0FF1-3607-9829-9DEC3B74D106}"/>
              </a:ext>
            </a:extLst>
          </p:cNvPr>
          <p:cNvSpPr txBox="1"/>
          <p:nvPr/>
        </p:nvSpPr>
        <p:spPr>
          <a:xfrm>
            <a:off x="1983985" y="2770482"/>
            <a:ext cx="2073908" cy="553998"/>
          </a:xfrm>
          <a:prstGeom prst="rect">
            <a:avLst/>
          </a:prstGeom>
          <a:noFill/>
        </p:spPr>
        <p:txBody>
          <a:bodyPr wrap="square">
            <a:spAutoFit/>
          </a:bodyPr>
          <a:lstStyle/>
          <a:p>
            <a:pPr marL="285750" indent="-285750">
              <a:buFont typeface="Arial" panose="020B0604020202020204" pitchFamily="34" charset="0"/>
              <a:buChar char="•"/>
            </a:pPr>
            <a:r>
              <a:rPr lang="en-AU" sz="1200" i="0" dirty="0">
                <a:solidFill>
                  <a:srgbClr val="3B3B3B"/>
                </a:solidFill>
                <a:effectLst/>
                <a:latin typeface="BodyFont"/>
              </a:rPr>
              <a:t>1997 – The Asian Crisis </a:t>
            </a:r>
            <a:endParaRPr lang="en-AU" sz="1200" i="0" dirty="0">
              <a:solidFill>
                <a:srgbClr val="333333"/>
              </a:solidFill>
              <a:effectLst/>
              <a:latin typeface="Bookmania_Regular"/>
            </a:endParaRPr>
          </a:p>
          <a:p>
            <a:endParaRPr lang="en-US" dirty="0"/>
          </a:p>
        </p:txBody>
      </p:sp>
      <p:sp>
        <p:nvSpPr>
          <p:cNvPr id="18" name="TextBox 17">
            <a:extLst>
              <a:ext uri="{FF2B5EF4-FFF2-40B4-BE49-F238E27FC236}">
                <a16:creationId xmlns:a16="http://schemas.microsoft.com/office/drawing/2014/main" id="{0AC8BD77-354B-68F8-3532-ECEAC0D55266}"/>
              </a:ext>
            </a:extLst>
          </p:cNvPr>
          <p:cNvSpPr txBox="1"/>
          <p:nvPr/>
        </p:nvSpPr>
        <p:spPr>
          <a:xfrm>
            <a:off x="4983281" y="2767427"/>
            <a:ext cx="2974458" cy="553998"/>
          </a:xfrm>
          <a:prstGeom prst="rect">
            <a:avLst/>
          </a:prstGeom>
          <a:noFill/>
        </p:spPr>
        <p:txBody>
          <a:bodyPr wrap="square">
            <a:spAutoFit/>
          </a:bodyPr>
          <a:lstStyle/>
          <a:p>
            <a:pPr marL="285750" indent="-285750">
              <a:buFont typeface="Arial" panose="020B0604020202020204" pitchFamily="34" charset="0"/>
              <a:buChar char="•"/>
            </a:pPr>
            <a:r>
              <a:rPr lang="en-AU" sz="1200" i="0" dirty="0">
                <a:solidFill>
                  <a:srgbClr val="3B3B3B"/>
                </a:solidFill>
                <a:effectLst/>
                <a:latin typeface="BodyFont"/>
              </a:rPr>
              <a:t>2007 – 2008 – Global Financial Crisis</a:t>
            </a:r>
            <a:endParaRPr lang="en-AU" sz="1200" i="0" dirty="0">
              <a:solidFill>
                <a:srgbClr val="333333"/>
              </a:solidFill>
              <a:effectLst/>
              <a:latin typeface="Bookmania_Regular"/>
            </a:endParaRPr>
          </a:p>
          <a:p>
            <a:endParaRPr lang="en-US" dirty="0"/>
          </a:p>
        </p:txBody>
      </p:sp>
      <p:sp>
        <p:nvSpPr>
          <p:cNvPr id="19" name="Rectangle 18">
            <a:extLst>
              <a:ext uri="{FF2B5EF4-FFF2-40B4-BE49-F238E27FC236}">
                <a16:creationId xmlns:a16="http://schemas.microsoft.com/office/drawing/2014/main" id="{1CE1FF85-BEDC-C844-DD91-5101254F118A}"/>
              </a:ext>
            </a:extLst>
          </p:cNvPr>
          <p:cNvSpPr/>
          <p:nvPr/>
        </p:nvSpPr>
        <p:spPr>
          <a:xfrm>
            <a:off x="5799552" y="1381014"/>
            <a:ext cx="136734" cy="6728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A8B44C4-381F-991A-6E46-7E3BACED59E6}"/>
              </a:ext>
            </a:extLst>
          </p:cNvPr>
          <p:cNvSpPr/>
          <p:nvPr/>
        </p:nvSpPr>
        <p:spPr>
          <a:xfrm>
            <a:off x="5799552" y="4386119"/>
            <a:ext cx="136734" cy="6728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5ED30D54-9CEC-9AA3-03F5-2A90EA69EFEC}"/>
              </a:ext>
            </a:extLst>
          </p:cNvPr>
          <p:cNvCxnSpPr/>
          <p:nvPr/>
        </p:nvCxnSpPr>
        <p:spPr>
          <a:xfrm flipV="1">
            <a:off x="3143251" y="2518195"/>
            <a:ext cx="65313" cy="252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A9DE07-9E5A-2667-4E30-72D6E9DA903D}"/>
              </a:ext>
            </a:extLst>
          </p:cNvPr>
          <p:cNvCxnSpPr/>
          <p:nvPr/>
        </p:nvCxnSpPr>
        <p:spPr>
          <a:xfrm flipH="1" flipV="1">
            <a:off x="5936286" y="2196193"/>
            <a:ext cx="159714" cy="57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A5AE67-97D4-5B8D-C7D8-A9DD5668FB60}"/>
              </a:ext>
            </a:extLst>
          </p:cNvPr>
          <p:cNvCxnSpPr/>
          <p:nvPr/>
        </p:nvCxnSpPr>
        <p:spPr>
          <a:xfrm flipH="1" flipV="1">
            <a:off x="7527471" y="787891"/>
            <a:ext cx="238824" cy="22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986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921C05-89F0-E79E-E868-A610F86112AC}"/>
              </a:ext>
            </a:extLst>
          </p:cNvPr>
          <p:cNvSpPr txBox="1">
            <a:spLocks/>
          </p:cNvSpPr>
          <p:nvPr/>
        </p:nvSpPr>
        <p:spPr>
          <a:xfrm>
            <a:off x="9518469" y="588489"/>
            <a:ext cx="24579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Viet Nam</a:t>
            </a:r>
            <a:endParaRPr lang="en-US" sz="2000" dirty="0"/>
          </a:p>
        </p:txBody>
      </p:sp>
      <p:pic>
        <p:nvPicPr>
          <p:cNvPr id="5" name="Graphic 4" descr="Crown">
            <a:extLst>
              <a:ext uri="{FF2B5EF4-FFF2-40B4-BE49-F238E27FC236}">
                <a16:creationId xmlns:a16="http://schemas.microsoft.com/office/drawing/2014/main" id="{022B8945-5390-64A4-9738-08530FB45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29703" y="89088"/>
            <a:ext cx="746760" cy="746760"/>
          </a:xfrm>
          <a:prstGeom prst="rect">
            <a:avLst/>
          </a:prstGeom>
        </p:spPr>
      </p:pic>
      <p:sp>
        <p:nvSpPr>
          <p:cNvPr id="6" name="TextBox 5">
            <a:extLst>
              <a:ext uri="{FF2B5EF4-FFF2-40B4-BE49-F238E27FC236}">
                <a16:creationId xmlns:a16="http://schemas.microsoft.com/office/drawing/2014/main" id="{013D9C7B-8032-7EEE-E2B4-707DA7E0BD2E}"/>
              </a:ext>
            </a:extLst>
          </p:cNvPr>
          <p:cNvSpPr txBox="1"/>
          <p:nvPr/>
        </p:nvSpPr>
        <p:spPr>
          <a:xfrm>
            <a:off x="11314350" y="681959"/>
            <a:ext cx="577466" cy="307777"/>
          </a:xfrm>
          <a:prstGeom prst="rect">
            <a:avLst/>
          </a:prstGeom>
          <a:noFill/>
        </p:spPr>
        <p:txBody>
          <a:bodyPr wrap="square" rtlCol="0">
            <a:spAutoFit/>
          </a:bodyPr>
          <a:lstStyle/>
          <a:p>
            <a:pPr algn="r"/>
            <a:r>
              <a:rPr lang="en-US" sz="1400" dirty="0"/>
              <a:t>Top 2</a:t>
            </a:r>
          </a:p>
        </p:txBody>
      </p:sp>
      <p:pic>
        <p:nvPicPr>
          <p:cNvPr id="2" name="Picture 1">
            <a:extLst>
              <a:ext uri="{FF2B5EF4-FFF2-40B4-BE49-F238E27FC236}">
                <a16:creationId xmlns:a16="http://schemas.microsoft.com/office/drawing/2014/main" id="{3D7E24C1-A1D1-9412-61E7-A85429B20DF1}"/>
              </a:ext>
            </a:extLst>
          </p:cNvPr>
          <p:cNvPicPr>
            <a:picLocks noChangeAspect="1"/>
          </p:cNvPicPr>
          <p:nvPr/>
        </p:nvPicPr>
        <p:blipFill>
          <a:blip r:embed="rId5"/>
          <a:stretch>
            <a:fillRect/>
          </a:stretch>
        </p:blipFill>
        <p:spPr>
          <a:xfrm>
            <a:off x="85125" y="740053"/>
            <a:ext cx="9433344" cy="2717250"/>
          </a:xfrm>
          <a:prstGeom prst="rect">
            <a:avLst/>
          </a:prstGeom>
        </p:spPr>
      </p:pic>
      <p:pic>
        <p:nvPicPr>
          <p:cNvPr id="3" name="Picture 2">
            <a:extLst>
              <a:ext uri="{FF2B5EF4-FFF2-40B4-BE49-F238E27FC236}">
                <a16:creationId xmlns:a16="http://schemas.microsoft.com/office/drawing/2014/main" id="{6EC33CAA-EABC-EFA5-FA88-67F3433CE728}"/>
              </a:ext>
            </a:extLst>
          </p:cNvPr>
          <p:cNvPicPr>
            <a:picLocks noChangeAspect="1"/>
          </p:cNvPicPr>
          <p:nvPr/>
        </p:nvPicPr>
        <p:blipFill>
          <a:blip r:embed="rId6"/>
          <a:stretch>
            <a:fillRect/>
          </a:stretch>
        </p:blipFill>
        <p:spPr>
          <a:xfrm>
            <a:off x="85125" y="3429000"/>
            <a:ext cx="9605882" cy="2377693"/>
          </a:xfrm>
          <a:prstGeom prst="rect">
            <a:avLst/>
          </a:prstGeom>
        </p:spPr>
      </p:pic>
    </p:spTree>
    <p:extLst>
      <p:ext uri="{BB962C8B-B14F-4D97-AF65-F5344CB8AC3E}">
        <p14:creationId xmlns:p14="http://schemas.microsoft.com/office/powerpoint/2010/main" val="51273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033DE-395C-76E5-5F32-D7368F0F3CF5}"/>
              </a:ext>
            </a:extLst>
          </p:cNvPr>
          <p:cNvPicPr>
            <a:picLocks noChangeAspect="1"/>
          </p:cNvPicPr>
          <p:nvPr/>
        </p:nvPicPr>
        <p:blipFill>
          <a:blip r:embed="rId3"/>
          <a:stretch>
            <a:fillRect/>
          </a:stretch>
        </p:blipFill>
        <p:spPr>
          <a:xfrm>
            <a:off x="177437" y="418895"/>
            <a:ext cx="9440845" cy="2576823"/>
          </a:xfrm>
          <a:prstGeom prst="rect">
            <a:avLst/>
          </a:prstGeom>
        </p:spPr>
      </p:pic>
      <p:sp>
        <p:nvSpPr>
          <p:cNvPr id="8" name="Title 1">
            <a:extLst>
              <a:ext uri="{FF2B5EF4-FFF2-40B4-BE49-F238E27FC236}">
                <a16:creationId xmlns:a16="http://schemas.microsoft.com/office/drawing/2014/main" id="{E1921C05-89F0-E79E-E868-A610F86112AC}"/>
              </a:ext>
            </a:extLst>
          </p:cNvPr>
          <p:cNvSpPr txBox="1">
            <a:spLocks/>
          </p:cNvSpPr>
          <p:nvPr/>
        </p:nvSpPr>
        <p:spPr>
          <a:xfrm>
            <a:off x="9584457" y="647283"/>
            <a:ext cx="24579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Columbia</a:t>
            </a:r>
          </a:p>
        </p:txBody>
      </p:sp>
      <p:pic>
        <p:nvPicPr>
          <p:cNvPr id="5" name="Graphic 4" descr="Crown">
            <a:extLst>
              <a:ext uri="{FF2B5EF4-FFF2-40B4-BE49-F238E27FC236}">
                <a16:creationId xmlns:a16="http://schemas.microsoft.com/office/drawing/2014/main" id="{022B8945-5390-64A4-9738-08530FB45E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29703" y="89088"/>
            <a:ext cx="746760" cy="746760"/>
          </a:xfrm>
          <a:prstGeom prst="rect">
            <a:avLst/>
          </a:prstGeom>
        </p:spPr>
      </p:pic>
      <p:sp>
        <p:nvSpPr>
          <p:cNvPr id="6" name="TextBox 5">
            <a:extLst>
              <a:ext uri="{FF2B5EF4-FFF2-40B4-BE49-F238E27FC236}">
                <a16:creationId xmlns:a16="http://schemas.microsoft.com/office/drawing/2014/main" id="{013D9C7B-8032-7EEE-E2B4-707DA7E0BD2E}"/>
              </a:ext>
            </a:extLst>
          </p:cNvPr>
          <p:cNvSpPr txBox="1"/>
          <p:nvPr/>
        </p:nvSpPr>
        <p:spPr>
          <a:xfrm>
            <a:off x="11314350" y="681959"/>
            <a:ext cx="577466" cy="307777"/>
          </a:xfrm>
          <a:prstGeom prst="rect">
            <a:avLst/>
          </a:prstGeom>
          <a:noFill/>
        </p:spPr>
        <p:txBody>
          <a:bodyPr wrap="square" rtlCol="0">
            <a:spAutoFit/>
          </a:bodyPr>
          <a:lstStyle/>
          <a:p>
            <a:pPr algn="r"/>
            <a:r>
              <a:rPr lang="en-US" sz="1400" dirty="0"/>
              <a:t>Top 3</a:t>
            </a:r>
          </a:p>
        </p:txBody>
      </p:sp>
      <p:pic>
        <p:nvPicPr>
          <p:cNvPr id="4" name="Picture 3">
            <a:extLst>
              <a:ext uri="{FF2B5EF4-FFF2-40B4-BE49-F238E27FC236}">
                <a16:creationId xmlns:a16="http://schemas.microsoft.com/office/drawing/2014/main" id="{7271513D-E7EA-9898-C2B6-5F53648A5914}"/>
              </a:ext>
            </a:extLst>
          </p:cNvPr>
          <p:cNvPicPr>
            <a:picLocks noChangeAspect="1"/>
          </p:cNvPicPr>
          <p:nvPr/>
        </p:nvPicPr>
        <p:blipFill>
          <a:blip r:embed="rId6"/>
          <a:stretch>
            <a:fillRect/>
          </a:stretch>
        </p:blipFill>
        <p:spPr>
          <a:xfrm>
            <a:off x="215536" y="3039291"/>
            <a:ext cx="9440845" cy="3059430"/>
          </a:xfrm>
          <a:prstGeom prst="rect">
            <a:avLst/>
          </a:prstGeom>
        </p:spPr>
      </p:pic>
      <p:sp>
        <p:nvSpPr>
          <p:cNvPr id="7" name="TextBox 6">
            <a:extLst>
              <a:ext uri="{FF2B5EF4-FFF2-40B4-BE49-F238E27FC236}">
                <a16:creationId xmlns:a16="http://schemas.microsoft.com/office/drawing/2014/main" id="{E85042E3-FCCC-C076-6DDC-264D39B3B293}"/>
              </a:ext>
            </a:extLst>
          </p:cNvPr>
          <p:cNvSpPr txBox="1"/>
          <p:nvPr/>
        </p:nvSpPr>
        <p:spPr>
          <a:xfrm>
            <a:off x="3204484" y="2696391"/>
            <a:ext cx="3121624" cy="276999"/>
          </a:xfrm>
          <a:prstGeom prst="rect">
            <a:avLst/>
          </a:prstGeom>
          <a:noFill/>
        </p:spPr>
        <p:txBody>
          <a:bodyPr wrap="none" rtlCol="0">
            <a:spAutoFit/>
          </a:bodyPr>
          <a:lstStyle/>
          <a:p>
            <a:r>
              <a:rPr lang="en-US" sz="1200" dirty="0"/>
              <a:t>Jan 1999, severe earthquake struck Columbia</a:t>
            </a:r>
          </a:p>
        </p:txBody>
      </p:sp>
      <p:sp>
        <p:nvSpPr>
          <p:cNvPr id="9" name="Rectangle 8">
            <a:extLst>
              <a:ext uri="{FF2B5EF4-FFF2-40B4-BE49-F238E27FC236}">
                <a16:creationId xmlns:a16="http://schemas.microsoft.com/office/drawing/2014/main" id="{6281EE0A-58CB-DFFC-A1B3-C726C96631ED}"/>
              </a:ext>
            </a:extLst>
          </p:cNvPr>
          <p:cNvSpPr/>
          <p:nvPr/>
        </p:nvSpPr>
        <p:spPr>
          <a:xfrm>
            <a:off x="3518807" y="4963886"/>
            <a:ext cx="114300" cy="718457"/>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C89FE7-AC8C-C468-2C3E-B898B2FA8F6F}"/>
              </a:ext>
            </a:extLst>
          </p:cNvPr>
          <p:cNvSpPr/>
          <p:nvPr/>
        </p:nvSpPr>
        <p:spPr>
          <a:xfrm>
            <a:off x="3518807" y="1613617"/>
            <a:ext cx="114300" cy="718457"/>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05CB25-7242-291B-EBAB-6141E89F0034}"/>
              </a:ext>
            </a:extLst>
          </p:cNvPr>
          <p:cNvSpPr txBox="1"/>
          <p:nvPr/>
        </p:nvSpPr>
        <p:spPr>
          <a:xfrm>
            <a:off x="5267327" y="6257032"/>
            <a:ext cx="1326261" cy="276999"/>
          </a:xfrm>
          <a:prstGeom prst="rect">
            <a:avLst/>
          </a:prstGeom>
          <a:noFill/>
        </p:spPr>
        <p:txBody>
          <a:bodyPr wrap="none" rtlCol="0">
            <a:spAutoFit/>
          </a:bodyPr>
          <a:lstStyle/>
          <a:p>
            <a:r>
              <a:rPr lang="en-US" sz="1200" dirty="0"/>
              <a:t>2007 – 2008 - GFC</a:t>
            </a:r>
          </a:p>
        </p:txBody>
      </p:sp>
      <p:sp>
        <p:nvSpPr>
          <p:cNvPr id="10" name="Rectangle 9">
            <a:extLst>
              <a:ext uri="{FF2B5EF4-FFF2-40B4-BE49-F238E27FC236}">
                <a16:creationId xmlns:a16="http://schemas.microsoft.com/office/drawing/2014/main" id="{2DB900EC-B212-A37D-A643-9949ED5EA9BD}"/>
              </a:ext>
            </a:extLst>
          </p:cNvPr>
          <p:cNvSpPr/>
          <p:nvPr/>
        </p:nvSpPr>
        <p:spPr>
          <a:xfrm>
            <a:off x="6033247" y="1717765"/>
            <a:ext cx="1425388" cy="95629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4490C1-57C1-A42D-68E4-6F9C82221CD6}"/>
              </a:ext>
            </a:extLst>
          </p:cNvPr>
          <p:cNvSpPr/>
          <p:nvPr/>
        </p:nvSpPr>
        <p:spPr>
          <a:xfrm>
            <a:off x="6033247" y="3816439"/>
            <a:ext cx="1425388" cy="1865904"/>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742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921C05-89F0-E79E-E868-A610F86112AC}"/>
              </a:ext>
            </a:extLst>
          </p:cNvPr>
          <p:cNvSpPr txBox="1">
            <a:spLocks/>
          </p:cNvSpPr>
          <p:nvPr/>
        </p:nvSpPr>
        <p:spPr>
          <a:xfrm>
            <a:off x="9584457" y="647283"/>
            <a:ext cx="24579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Indonesia</a:t>
            </a:r>
          </a:p>
        </p:txBody>
      </p:sp>
      <p:pic>
        <p:nvPicPr>
          <p:cNvPr id="5" name="Graphic 4" descr="Crown">
            <a:extLst>
              <a:ext uri="{FF2B5EF4-FFF2-40B4-BE49-F238E27FC236}">
                <a16:creationId xmlns:a16="http://schemas.microsoft.com/office/drawing/2014/main" id="{022B8945-5390-64A4-9738-08530FB45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29703" y="89088"/>
            <a:ext cx="746760" cy="746760"/>
          </a:xfrm>
          <a:prstGeom prst="rect">
            <a:avLst/>
          </a:prstGeom>
        </p:spPr>
      </p:pic>
      <p:sp>
        <p:nvSpPr>
          <p:cNvPr id="6" name="TextBox 5">
            <a:extLst>
              <a:ext uri="{FF2B5EF4-FFF2-40B4-BE49-F238E27FC236}">
                <a16:creationId xmlns:a16="http://schemas.microsoft.com/office/drawing/2014/main" id="{013D9C7B-8032-7EEE-E2B4-707DA7E0BD2E}"/>
              </a:ext>
            </a:extLst>
          </p:cNvPr>
          <p:cNvSpPr txBox="1"/>
          <p:nvPr/>
        </p:nvSpPr>
        <p:spPr>
          <a:xfrm>
            <a:off x="11314350" y="681959"/>
            <a:ext cx="577466" cy="307777"/>
          </a:xfrm>
          <a:prstGeom prst="rect">
            <a:avLst/>
          </a:prstGeom>
          <a:noFill/>
        </p:spPr>
        <p:txBody>
          <a:bodyPr wrap="square" rtlCol="0">
            <a:spAutoFit/>
          </a:bodyPr>
          <a:lstStyle/>
          <a:p>
            <a:pPr algn="r"/>
            <a:r>
              <a:rPr lang="en-US" sz="1400" dirty="0"/>
              <a:t>Top 4</a:t>
            </a:r>
          </a:p>
        </p:txBody>
      </p:sp>
      <p:pic>
        <p:nvPicPr>
          <p:cNvPr id="2" name="Picture 1">
            <a:extLst>
              <a:ext uri="{FF2B5EF4-FFF2-40B4-BE49-F238E27FC236}">
                <a16:creationId xmlns:a16="http://schemas.microsoft.com/office/drawing/2014/main" id="{7FF51734-2B3F-7866-9907-8EC9986F576F}"/>
              </a:ext>
            </a:extLst>
          </p:cNvPr>
          <p:cNvPicPr>
            <a:picLocks noChangeAspect="1"/>
          </p:cNvPicPr>
          <p:nvPr/>
        </p:nvPicPr>
        <p:blipFill>
          <a:blip r:embed="rId5"/>
          <a:stretch>
            <a:fillRect/>
          </a:stretch>
        </p:blipFill>
        <p:spPr>
          <a:xfrm>
            <a:off x="300183" y="647283"/>
            <a:ext cx="9168915" cy="2496511"/>
          </a:xfrm>
          <a:prstGeom prst="rect">
            <a:avLst/>
          </a:prstGeom>
        </p:spPr>
      </p:pic>
      <p:pic>
        <p:nvPicPr>
          <p:cNvPr id="4" name="Picture 3">
            <a:extLst>
              <a:ext uri="{FF2B5EF4-FFF2-40B4-BE49-F238E27FC236}">
                <a16:creationId xmlns:a16="http://schemas.microsoft.com/office/drawing/2014/main" id="{6733A796-6E9D-BCFA-D732-53D3EE759938}"/>
              </a:ext>
            </a:extLst>
          </p:cNvPr>
          <p:cNvPicPr>
            <a:picLocks noChangeAspect="1"/>
          </p:cNvPicPr>
          <p:nvPr/>
        </p:nvPicPr>
        <p:blipFill>
          <a:blip r:embed="rId6"/>
          <a:stretch>
            <a:fillRect/>
          </a:stretch>
        </p:blipFill>
        <p:spPr>
          <a:xfrm>
            <a:off x="300183" y="3345738"/>
            <a:ext cx="9554110" cy="2948278"/>
          </a:xfrm>
          <a:prstGeom prst="rect">
            <a:avLst/>
          </a:prstGeom>
        </p:spPr>
      </p:pic>
    </p:spTree>
    <p:extLst>
      <p:ext uri="{BB962C8B-B14F-4D97-AF65-F5344CB8AC3E}">
        <p14:creationId xmlns:p14="http://schemas.microsoft.com/office/powerpoint/2010/main" val="147074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921C05-89F0-E79E-E868-A610F86112AC}"/>
              </a:ext>
            </a:extLst>
          </p:cNvPr>
          <p:cNvSpPr txBox="1">
            <a:spLocks/>
          </p:cNvSpPr>
          <p:nvPr/>
        </p:nvSpPr>
        <p:spPr>
          <a:xfrm>
            <a:off x="9584457" y="647283"/>
            <a:ext cx="24579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India</a:t>
            </a:r>
          </a:p>
        </p:txBody>
      </p:sp>
      <p:pic>
        <p:nvPicPr>
          <p:cNvPr id="5" name="Graphic 4" descr="Crown">
            <a:extLst>
              <a:ext uri="{FF2B5EF4-FFF2-40B4-BE49-F238E27FC236}">
                <a16:creationId xmlns:a16="http://schemas.microsoft.com/office/drawing/2014/main" id="{022B8945-5390-64A4-9738-08530FB45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29703" y="89088"/>
            <a:ext cx="746760" cy="746760"/>
          </a:xfrm>
          <a:prstGeom prst="rect">
            <a:avLst/>
          </a:prstGeom>
        </p:spPr>
      </p:pic>
      <p:sp>
        <p:nvSpPr>
          <p:cNvPr id="6" name="TextBox 5">
            <a:extLst>
              <a:ext uri="{FF2B5EF4-FFF2-40B4-BE49-F238E27FC236}">
                <a16:creationId xmlns:a16="http://schemas.microsoft.com/office/drawing/2014/main" id="{013D9C7B-8032-7EEE-E2B4-707DA7E0BD2E}"/>
              </a:ext>
            </a:extLst>
          </p:cNvPr>
          <p:cNvSpPr txBox="1"/>
          <p:nvPr/>
        </p:nvSpPr>
        <p:spPr>
          <a:xfrm>
            <a:off x="11314350" y="681959"/>
            <a:ext cx="577466" cy="307777"/>
          </a:xfrm>
          <a:prstGeom prst="rect">
            <a:avLst/>
          </a:prstGeom>
          <a:noFill/>
        </p:spPr>
        <p:txBody>
          <a:bodyPr wrap="square" rtlCol="0">
            <a:spAutoFit/>
          </a:bodyPr>
          <a:lstStyle/>
          <a:p>
            <a:pPr algn="r"/>
            <a:r>
              <a:rPr lang="en-US" sz="1400" dirty="0"/>
              <a:t>Top 5</a:t>
            </a:r>
          </a:p>
        </p:txBody>
      </p:sp>
      <p:pic>
        <p:nvPicPr>
          <p:cNvPr id="2" name="Picture 1">
            <a:extLst>
              <a:ext uri="{FF2B5EF4-FFF2-40B4-BE49-F238E27FC236}">
                <a16:creationId xmlns:a16="http://schemas.microsoft.com/office/drawing/2014/main" id="{2C889089-DB6A-9574-AE90-CB9F672F4762}"/>
              </a:ext>
            </a:extLst>
          </p:cNvPr>
          <p:cNvPicPr>
            <a:picLocks noChangeAspect="1"/>
          </p:cNvPicPr>
          <p:nvPr/>
        </p:nvPicPr>
        <p:blipFill>
          <a:blip r:embed="rId5"/>
          <a:stretch>
            <a:fillRect/>
          </a:stretch>
        </p:blipFill>
        <p:spPr>
          <a:xfrm>
            <a:off x="450460" y="462468"/>
            <a:ext cx="9825481" cy="2781717"/>
          </a:xfrm>
          <a:prstGeom prst="rect">
            <a:avLst/>
          </a:prstGeom>
        </p:spPr>
      </p:pic>
      <p:pic>
        <p:nvPicPr>
          <p:cNvPr id="4" name="Picture 3">
            <a:extLst>
              <a:ext uri="{FF2B5EF4-FFF2-40B4-BE49-F238E27FC236}">
                <a16:creationId xmlns:a16="http://schemas.microsoft.com/office/drawing/2014/main" id="{77B06FE2-9C99-7D6E-D106-DD9E32B7DE87}"/>
              </a:ext>
            </a:extLst>
          </p:cNvPr>
          <p:cNvPicPr>
            <a:picLocks noChangeAspect="1"/>
          </p:cNvPicPr>
          <p:nvPr/>
        </p:nvPicPr>
        <p:blipFill>
          <a:blip r:embed="rId6"/>
          <a:stretch>
            <a:fillRect/>
          </a:stretch>
        </p:blipFill>
        <p:spPr>
          <a:xfrm>
            <a:off x="450460" y="3401889"/>
            <a:ext cx="10399876" cy="2966532"/>
          </a:xfrm>
          <a:prstGeom prst="rect">
            <a:avLst/>
          </a:prstGeom>
        </p:spPr>
      </p:pic>
    </p:spTree>
    <p:extLst>
      <p:ext uri="{BB962C8B-B14F-4D97-AF65-F5344CB8AC3E}">
        <p14:creationId xmlns:p14="http://schemas.microsoft.com/office/powerpoint/2010/main" val="2089816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7C0BE8-5E83-64E4-0933-C6B7C040D309}"/>
              </a:ext>
            </a:extLst>
          </p:cNvPr>
          <p:cNvSpPr txBox="1">
            <a:spLocks/>
          </p:cNvSpPr>
          <p:nvPr/>
        </p:nvSpPr>
        <p:spPr>
          <a:xfrm>
            <a:off x="3789317" y="2599918"/>
            <a:ext cx="46133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TOP 5</a:t>
            </a:r>
            <a:br>
              <a:rPr lang="en-US" b="1" dirty="0"/>
            </a:br>
            <a:r>
              <a:rPr lang="en-US" b="1" dirty="0"/>
              <a:t>COFFEE IMPORTER</a:t>
            </a:r>
          </a:p>
        </p:txBody>
      </p:sp>
    </p:spTree>
    <p:extLst>
      <p:ext uri="{BB962C8B-B14F-4D97-AF65-F5344CB8AC3E}">
        <p14:creationId xmlns:p14="http://schemas.microsoft.com/office/powerpoint/2010/main" val="1260670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5FC14F-A469-CAFE-0B61-2712EE6BAD25}"/>
              </a:ext>
            </a:extLst>
          </p:cNvPr>
          <p:cNvPicPr>
            <a:picLocks noChangeAspect="1"/>
          </p:cNvPicPr>
          <p:nvPr/>
        </p:nvPicPr>
        <p:blipFill>
          <a:blip r:embed="rId3"/>
          <a:stretch>
            <a:fillRect/>
          </a:stretch>
        </p:blipFill>
        <p:spPr>
          <a:xfrm>
            <a:off x="320040" y="1805443"/>
            <a:ext cx="7772400" cy="2436426"/>
          </a:xfrm>
          <a:prstGeom prst="rect">
            <a:avLst/>
          </a:prstGeom>
        </p:spPr>
      </p:pic>
      <p:pic>
        <p:nvPicPr>
          <p:cNvPr id="6" name="Picture 5">
            <a:extLst>
              <a:ext uri="{FF2B5EF4-FFF2-40B4-BE49-F238E27FC236}">
                <a16:creationId xmlns:a16="http://schemas.microsoft.com/office/drawing/2014/main" id="{DA75BAE9-ACD1-7BBE-5947-B560F07F6F90}"/>
              </a:ext>
            </a:extLst>
          </p:cNvPr>
          <p:cNvPicPr>
            <a:picLocks noChangeAspect="1"/>
          </p:cNvPicPr>
          <p:nvPr/>
        </p:nvPicPr>
        <p:blipFill>
          <a:blip r:embed="rId4"/>
          <a:stretch>
            <a:fillRect/>
          </a:stretch>
        </p:blipFill>
        <p:spPr>
          <a:xfrm>
            <a:off x="320040" y="4164676"/>
            <a:ext cx="7772400" cy="2534592"/>
          </a:xfrm>
          <a:prstGeom prst="rect">
            <a:avLst/>
          </a:prstGeom>
        </p:spPr>
      </p:pic>
      <p:sp>
        <p:nvSpPr>
          <p:cNvPr id="7" name="Title 1">
            <a:extLst>
              <a:ext uri="{FF2B5EF4-FFF2-40B4-BE49-F238E27FC236}">
                <a16:creationId xmlns:a16="http://schemas.microsoft.com/office/drawing/2014/main" id="{E8AD2E64-91A8-39CE-1EDD-18F673620380}"/>
              </a:ext>
            </a:extLst>
          </p:cNvPr>
          <p:cNvSpPr txBox="1">
            <a:spLocks/>
          </p:cNvSpPr>
          <p:nvPr/>
        </p:nvSpPr>
        <p:spPr>
          <a:xfrm>
            <a:off x="5991497" y="1044495"/>
            <a:ext cx="58804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United States </a:t>
            </a:r>
          </a:p>
          <a:p>
            <a:pPr algn="r"/>
            <a:r>
              <a:rPr lang="en-US" dirty="0"/>
              <a:t>of America</a:t>
            </a:r>
            <a:endParaRPr lang="en-US" sz="2000" dirty="0"/>
          </a:p>
        </p:txBody>
      </p:sp>
      <p:pic>
        <p:nvPicPr>
          <p:cNvPr id="9" name="Graphic 8" descr="Crown">
            <a:extLst>
              <a:ext uri="{FF2B5EF4-FFF2-40B4-BE49-F238E27FC236}">
                <a16:creationId xmlns:a16="http://schemas.microsoft.com/office/drawing/2014/main" id="{F0AA8CB4-7358-A7D7-7569-FAC7246C7D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7030" y="84935"/>
            <a:ext cx="746760" cy="746760"/>
          </a:xfrm>
          <a:prstGeom prst="rect">
            <a:avLst/>
          </a:prstGeom>
        </p:spPr>
      </p:pic>
      <p:sp>
        <p:nvSpPr>
          <p:cNvPr id="10" name="TextBox 9">
            <a:extLst>
              <a:ext uri="{FF2B5EF4-FFF2-40B4-BE49-F238E27FC236}">
                <a16:creationId xmlns:a16="http://schemas.microsoft.com/office/drawing/2014/main" id="{D7D79BBA-20DC-34A6-4B21-F7AC89B0CF4F}"/>
              </a:ext>
            </a:extLst>
          </p:cNvPr>
          <p:cNvSpPr txBox="1"/>
          <p:nvPr/>
        </p:nvSpPr>
        <p:spPr>
          <a:xfrm>
            <a:off x="11233534" y="710031"/>
            <a:ext cx="577466" cy="307777"/>
          </a:xfrm>
          <a:prstGeom prst="rect">
            <a:avLst/>
          </a:prstGeom>
          <a:noFill/>
        </p:spPr>
        <p:txBody>
          <a:bodyPr wrap="none" rtlCol="0">
            <a:spAutoFit/>
          </a:bodyPr>
          <a:lstStyle/>
          <a:p>
            <a:pPr algn="r"/>
            <a:r>
              <a:rPr lang="en-US" sz="1400" dirty="0"/>
              <a:t>Top 1</a:t>
            </a:r>
          </a:p>
        </p:txBody>
      </p:sp>
      <p:sp>
        <p:nvSpPr>
          <p:cNvPr id="12" name="TextBox 11">
            <a:extLst>
              <a:ext uri="{FF2B5EF4-FFF2-40B4-BE49-F238E27FC236}">
                <a16:creationId xmlns:a16="http://schemas.microsoft.com/office/drawing/2014/main" id="{3635EF33-DF48-01CA-5845-1957EE428764}"/>
              </a:ext>
            </a:extLst>
          </p:cNvPr>
          <p:cNvSpPr txBox="1"/>
          <p:nvPr/>
        </p:nvSpPr>
        <p:spPr>
          <a:xfrm>
            <a:off x="5042780" y="6036487"/>
            <a:ext cx="1397252" cy="261610"/>
          </a:xfrm>
          <a:prstGeom prst="rect">
            <a:avLst/>
          </a:prstGeom>
          <a:noFill/>
        </p:spPr>
        <p:txBody>
          <a:bodyPr wrap="square" rtlCol="0">
            <a:spAutoFit/>
          </a:bodyPr>
          <a:lstStyle/>
          <a:p>
            <a:r>
              <a:rPr lang="en-US" sz="1100" dirty="0"/>
              <a:t>** No data collected</a:t>
            </a:r>
          </a:p>
        </p:txBody>
      </p:sp>
      <p:sp>
        <p:nvSpPr>
          <p:cNvPr id="13" name="Oval 12">
            <a:extLst>
              <a:ext uri="{FF2B5EF4-FFF2-40B4-BE49-F238E27FC236}">
                <a16:creationId xmlns:a16="http://schemas.microsoft.com/office/drawing/2014/main" id="{BC0541CF-754E-028E-20AB-EE8FADDE72D6}"/>
              </a:ext>
            </a:extLst>
          </p:cNvPr>
          <p:cNvSpPr/>
          <p:nvPr/>
        </p:nvSpPr>
        <p:spPr>
          <a:xfrm>
            <a:off x="4816444" y="6165410"/>
            <a:ext cx="144855" cy="1176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2CA9129-2C9B-6992-B221-5BF0E4706A24}"/>
              </a:ext>
            </a:extLst>
          </p:cNvPr>
          <p:cNvGrpSpPr/>
          <p:nvPr/>
        </p:nvGrpSpPr>
        <p:grpSpPr>
          <a:xfrm>
            <a:off x="4713897" y="5416938"/>
            <a:ext cx="393120" cy="54360"/>
            <a:chOff x="4713897" y="5416938"/>
            <a:chExt cx="393120" cy="54360"/>
          </a:xfrm>
        </p:grpSpPr>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8BA0E8C1-51EB-51F3-FD40-F150D8FE620A}"/>
                    </a:ext>
                  </a:extLst>
                </p14:cNvPr>
                <p14:cNvContentPartPr/>
                <p14:nvPr/>
              </p14:nvContentPartPr>
              <p14:xfrm>
                <a:off x="4716057" y="5458698"/>
                <a:ext cx="360" cy="360"/>
              </p14:xfrm>
            </p:contentPart>
          </mc:Choice>
          <mc:Fallback xmlns="">
            <p:pic>
              <p:nvPicPr>
                <p:cNvPr id="14" name="Ink 13">
                  <a:extLst>
                    <a:ext uri="{FF2B5EF4-FFF2-40B4-BE49-F238E27FC236}">
                      <a16:creationId xmlns:a16="http://schemas.microsoft.com/office/drawing/2014/main" id="{8BA0E8C1-51EB-51F3-FD40-F150D8FE620A}"/>
                    </a:ext>
                  </a:extLst>
                </p:cNvPr>
                <p:cNvPicPr/>
                <p:nvPr/>
              </p:nvPicPr>
              <p:blipFill>
                <a:blip r:embed="rId8"/>
                <a:stretch>
                  <a:fillRect/>
                </a:stretch>
              </p:blipFill>
              <p:spPr>
                <a:xfrm>
                  <a:off x="4707057" y="54500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407E0B2F-B682-2C03-FB12-CC5EDE07DE87}"/>
                    </a:ext>
                  </a:extLst>
                </p14:cNvPr>
                <p14:cNvContentPartPr/>
                <p14:nvPr/>
              </p14:nvContentPartPr>
              <p14:xfrm>
                <a:off x="4783017" y="5462658"/>
                <a:ext cx="360" cy="360"/>
              </p14:xfrm>
            </p:contentPart>
          </mc:Choice>
          <mc:Fallback xmlns="">
            <p:pic>
              <p:nvPicPr>
                <p:cNvPr id="15" name="Ink 14">
                  <a:extLst>
                    <a:ext uri="{FF2B5EF4-FFF2-40B4-BE49-F238E27FC236}">
                      <a16:creationId xmlns:a16="http://schemas.microsoft.com/office/drawing/2014/main" id="{407E0B2F-B682-2C03-FB12-CC5EDE07DE87}"/>
                    </a:ext>
                  </a:extLst>
                </p:cNvPr>
                <p:cNvPicPr/>
                <p:nvPr/>
              </p:nvPicPr>
              <p:blipFill>
                <a:blip r:embed="rId8"/>
                <a:stretch>
                  <a:fillRect/>
                </a:stretch>
              </p:blipFill>
              <p:spPr>
                <a:xfrm>
                  <a:off x="4774377" y="54540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D1B6FD15-6D8C-76A6-05FF-A33A595B859B}"/>
                    </a:ext>
                  </a:extLst>
                </p14:cNvPr>
                <p14:cNvContentPartPr/>
                <p14:nvPr/>
              </p14:nvContentPartPr>
              <p14:xfrm>
                <a:off x="4727937" y="5460138"/>
                <a:ext cx="360" cy="360"/>
              </p14:xfrm>
            </p:contentPart>
          </mc:Choice>
          <mc:Fallback xmlns="">
            <p:pic>
              <p:nvPicPr>
                <p:cNvPr id="16" name="Ink 15">
                  <a:extLst>
                    <a:ext uri="{FF2B5EF4-FFF2-40B4-BE49-F238E27FC236}">
                      <a16:creationId xmlns:a16="http://schemas.microsoft.com/office/drawing/2014/main" id="{D1B6FD15-6D8C-76A6-05FF-A33A595B859B}"/>
                    </a:ext>
                  </a:extLst>
                </p:cNvPr>
                <p:cNvPicPr/>
                <p:nvPr/>
              </p:nvPicPr>
              <p:blipFill>
                <a:blip r:embed="rId8"/>
                <a:stretch>
                  <a:fillRect/>
                </a:stretch>
              </p:blipFill>
              <p:spPr>
                <a:xfrm>
                  <a:off x="4718937" y="54514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1392C331-1956-F8E0-7969-467F1407E954}"/>
                    </a:ext>
                  </a:extLst>
                </p14:cNvPr>
                <p14:cNvContentPartPr/>
                <p14:nvPr/>
              </p14:nvContentPartPr>
              <p14:xfrm>
                <a:off x="4783377" y="5452938"/>
                <a:ext cx="360" cy="360"/>
              </p14:xfrm>
            </p:contentPart>
          </mc:Choice>
          <mc:Fallback xmlns="">
            <p:pic>
              <p:nvPicPr>
                <p:cNvPr id="17" name="Ink 16">
                  <a:extLst>
                    <a:ext uri="{FF2B5EF4-FFF2-40B4-BE49-F238E27FC236}">
                      <a16:creationId xmlns:a16="http://schemas.microsoft.com/office/drawing/2014/main" id="{1392C331-1956-F8E0-7969-467F1407E954}"/>
                    </a:ext>
                  </a:extLst>
                </p:cNvPr>
                <p:cNvPicPr/>
                <p:nvPr/>
              </p:nvPicPr>
              <p:blipFill>
                <a:blip r:embed="rId8"/>
                <a:stretch>
                  <a:fillRect/>
                </a:stretch>
              </p:blipFill>
              <p:spPr>
                <a:xfrm>
                  <a:off x="4774377" y="54442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3F499A4F-FBAD-8D69-4C73-849053610D2A}"/>
                    </a:ext>
                  </a:extLst>
                </p14:cNvPr>
                <p14:cNvContentPartPr/>
                <p14:nvPr/>
              </p14:nvContentPartPr>
              <p14:xfrm>
                <a:off x="4739457" y="5455098"/>
                <a:ext cx="360" cy="360"/>
              </p14:xfrm>
            </p:contentPart>
          </mc:Choice>
          <mc:Fallback xmlns="">
            <p:pic>
              <p:nvPicPr>
                <p:cNvPr id="18" name="Ink 17">
                  <a:extLst>
                    <a:ext uri="{FF2B5EF4-FFF2-40B4-BE49-F238E27FC236}">
                      <a16:creationId xmlns:a16="http://schemas.microsoft.com/office/drawing/2014/main" id="{3F499A4F-FBAD-8D69-4C73-849053610D2A}"/>
                    </a:ext>
                  </a:extLst>
                </p:cNvPr>
                <p:cNvPicPr/>
                <p:nvPr/>
              </p:nvPicPr>
              <p:blipFill>
                <a:blip r:embed="rId8"/>
                <a:stretch>
                  <a:fillRect/>
                </a:stretch>
              </p:blipFill>
              <p:spPr>
                <a:xfrm>
                  <a:off x="4730457" y="54464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24300C23-6669-612B-E810-916AA82D45A5}"/>
                    </a:ext>
                  </a:extLst>
                </p14:cNvPr>
                <p14:cNvContentPartPr/>
                <p14:nvPr/>
              </p14:nvContentPartPr>
              <p14:xfrm>
                <a:off x="4830177" y="5416938"/>
                <a:ext cx="276840" cy="54000"/>
              </p14:xfrm>
            </p:contentPart>
          </mc:Choice>
          <mc:Fallback xmlns="">
            <p:pic>
              <p:nvPicPr>
                <p:cNvPr id="19" name="Ink 18">
                  <a:extLst>
                    <a:ext uri="{FF2B5EF4-FFF2-40B4-BE49-F238E27FC236}">
                      <a16:creationId xmlns:a16="http://schemas.microsoft.com/office/drawing/2014/main" id="{24300C23-6669-612B-E810-916AA82D45A5}"/>
                    </a:ext>
                  </a:extLst>
                </p:cNvPr>
                <p:cNvPicPr/>
                <p:nvPr/>
              </p:nvPicPr>
              <p:blipFill>
                <a:blip r:embed="rId14"/>
                <a:stretch>
                  <a:fillRect/>
                </a:stretch>
              </p:blipFill>
              <p:spPr>
                <a:xfrm>
                  <a:off x="4821177" y="5407938"/>
                  <a:ext cx="2944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D0E325A3-AB49-AA65-484E-D70D7A6AC62B}"/>
                    </a:ext>
                  </a:extLst>
                </p14:cNvPr>
                <p14:cNvContentPartPr/>
                <p14:nvPr/>
              </p14:nvContentPartPr>
              <p14:xfrm>
                <a:off x="4713897" y="5452938"/>
                <a:ext cx="120240" cy="18360"/>
              </p14:xfrm>
            </p:contentPart>
          </mc:Choice>
          <mc:Fallback xmlns="">
            <p:pic>
              <p:nvPicPr>
                <p:cNvPr id="20" name="Ink 19">
                  <a:extLst>
                    <a:ext uri="{FF2B5EF4-FFF2-40B4-BE49-F238E27FC236}">
                      <a16:creationId xmlns:a16="http://schemas.microsoft.com/office/drawing/2014/main" id="{D0E325A3-AB49-AA65-484E-D70D7A6AC62B}"/>
                    </a:ext>
                  </a:extLst>
                </p:cNvPr>
                <p:cNvPicPr/>
                <p:nvPr/>
              </p:nvPicPr>
              <p:blipFill>
                <a:blip r:embed="rId16"/>
                <a:stretch>
                  <a:fillRect/>
                </a:stretch>
              </p:blipFill>
              <p:spPr>
                <a:xfrm>
                  <a:off x="4704897" y="5444298"/>
                  <a:ext cx="137880" cy="36000"/>
                </a:xfrm>
                <a:prstGeom prst="rect">
                  <a:avLst/>
                </a:prstGeom>
              </p:spPr>
            </p:pic>
          </mc:Fallback>
        </mc:AlternateContent>
      </p:grpSp>
    </p:spTree>
    <p:extLst>
      <p:ext uri="{BB962C8B-B14F-4D97-AF65-F5344CB8AC3E}">
        <p14:creationId xmlns:p14="http://schemas.microsoft.com/office/powerpoint/2010/main" val="3141621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93F630-CCC5-6C70-F472-B9F2F0EDAFC3}"/>
              </a:ext>
            </a:extLst>
          </p:cNvPr>
          <p:cNvPicPr>
            <a:picLocks noChangeAspect="1"/>
          </p:cNvPicPr>
          <p:nvPr/>
        </p:nvPicPr>
        <p:blipFill>
          <a:blip r:embed="rId3"/>
          <a:stretch>
            <a:fillRect/>
          </a:stretch>
        </p:blipFill>
        <p:spPr>
          <a:xfrm>
            <a:off x="459376" y="1848035"/>
            <a:ext cx="9078867" cy="2289626"/>
          </a:xfrm>
          <a:prstGeom prst="rect">
            <a:avLst/>
          </a:prstGeom>
        </p:spPr>
      </p:pic>
      <p:pic>
        <p:nvPicPr>
          <p:cNvPr id="3" name="Picture 2">
            <a:extLst>
              <a:ext uri="{FF2B5EF4-FFF2-40B4-BE49-F238E27FC236}">
                <a16:creationId xmlns:a16="http://schemas.microsoft.com/office/drawing/2014/main" id="{EF13E342-6E65-1AE1-8B32-89DD9ED11AEF}"/>
              </a:ext>
            </a:extLst>
          </p:cNvPr>
          <p:cNvPicPr>
            <a:picLocks noChangeAspect="1"/>
          </p:cNvPicPr>
          <p:nvPr/>
        </p:nvPicPr>
        <p:blipFill>
          <a:blip r:embed="rId4"/>
          <a:stretch>
            <a:fillRect/>
          </a:stretch>
        </p:blipFill>
        <p:spPr>
          <a:xfrm>
            <a:off x="459376" y="4059372"/>
            <a:ext cx="9450978" cy="2433881"/>
          </a:xfrm>
          <a:prstGeom prst="rect">
            <a:avLst/>
          </a:prstGeom>
        </p:spPr>
      </p:pic>
      <p:sp>
        <p:nvSpPr>
          <p:cNvPr id="8" name="Title 1">
            <a:extLst>
              <a:ext uri="{FF2B5EF4-FFF2-40B4-BE49-F238E27FC236}">
                <a16:creationId xmlns:a16="http://schemas.microsoft.com/office/drawing/2014/main" id="{E1921C05-89F0-E79E-E868-A610F86112AC}"/>
              </a:ext>
            </a:extLst>
          </p:cNvPr>
          <p:cNvSpPr txBox="1">
            <a:spLocks/>
          </p:cNvSpPr>
          <p:nvPr/>
        </p:nvSpPr>
        <p:spPr>
          <a:xfrm>
            <a:off x="6096000" y="588489"/>
            <a:ext cx="58804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Germany</a:t>
            </a:r>
            <a:endParaRPr lang="en-US" sz="2000" dirty="0"/>
          </a:p>
        </p:txBody>
      </p:sp>
      <p:sp>
        <p:nvSpPr>
          <p:cNvPr id="9" name="TextBox 8">
            <a:extLst>
              <a:ext uri="{FF2B5EF4-FFF2-40B4-BE49-F238E27FC236}">
                <a16:creationId xmlns:a16="http://schemas.microsoft.com/office/drawing/2014/main" id="{C87BDBC6-D895-7C40-9D1D-D2A23E5F37CC}"/>
              </a:ext>
            </a:extLst>
          </p:cNvPr>
          <p:cNvSpPr txBox="1"/>
          <p:nvPr/>
        </p:nvSpPr>
        <p:spPr>
          <a:xfrm>
            <a:off x="11092708" y="446139"/>
            <a:ext cx="779252" cy="523220"/>
          </a:xfrm>
          <a:prstGeom prst="rect">
            <a:avLst/>
          </a:prstGeom>
          <a:noFill/>
        </p:spPr>
        <p:txBody>
          <a:bodyPr wrap="none" rtlCol="0">
            <a:spAutoFit/>
          </a:bodyPr>
          <a:lstStyle/>
          <a:p>
            <a:pPr algn="r"/>
            <a:r>
              <a:rPr lang="en-US" sz="1400" dirty="0"/>
              <a:t>Top 2</a:t>
            </a:r>
          </a:p>
          <a:p>
            <a:pPr algn="r"/>
            <a:r>
              <a:rPr lang="en-US" sz="1400" dirty="0"/>
              <a:t>IMPORT</a:t>
            </a:r>
          </a:p>
        </p:txBody>
      </p:sp>
    </p:spTree>
    <p:extLst>
      <p:ext uri="{BB962C8B-B14F-4D97-AF65-F5344CB8AC3E}">
        <p14:creationId xmlns:p14="http://schemas.microsoft.com/office/powerpoint/2010/main" val="3316604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921C05-89F0-E79E-E868-A610F86112AC}"/>
              </a:ext>
            </a:extLst>
          </p:cNvPr>
          <p:cNvSpPr txBox="1">
            <a:spLocks/>
          </p:cNvSpPr>
          <p:nvPr/>
        </p:nvSpPr>
        <p:spPr>
          <a:xfrm>
            <a:off x="10650583" y="588489"/>
            <a:ext cx="1325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Italy</a:t>
            </a:r>
            <a:endParaRPr lang="en-US" sz="2000" dirty="0"/>
          </a:p>
        </p:txBody>
      </p:sp>
      <p:sp>
        <p:nvSpPr>
          <p:cNvPr id="9" name="TextBox 8">
            <a:extLst>
              <a:ext uri="{FF2B5EF4-FFF2-40B4-BE49-F238E27FC236}">
                <a16:creationId xmlns:a16="http://schemas.microsoft.com/office/drawing/2014/main" id="{C87BDBC6-D895-7C40-9D1D-D2A23E5F37CC}"/>
              </a:ext>
            </a:extLst>
          </p:cNvPr>
          <p:cNvSpPr txBox="1"/>
          <p:nvPr/>
        </p:nvSpPr>
        <p:spPr>
          <a:xfrm>
            <a:off x="11092708" y="446139"/>
            <a:ext cx="779252" cy="523220"/>
          </a:xfrm>
          <a:prstGeom prst="rect">
            <a:avLst/>
          </a:prstGeom>
          <a:noFill/>
        </p:spPr>
        <p:txBody>
          <a:bodyPr wrap="none" rtlCol="0">
            <a:spAutoFit/>
          </a:bodyPr>
          <a:lstStyle/>
          <a:p>
            <a:pPr algn="r"/>
            <a:r>
              <a:rPr lang="en-US" sz="1400" dirty="0"/>
              <a:t>Top 3</a:t>
            </a:r>
          </a:p>
          <a:p>
            <a:pPr algn="r"/>
            <a:r>
              <a:rPr lang="en-US" sz="1400" dirty="0"/>
              <a:t>IMPORT</a:t>
            </a:r>
          </a:p>
        </p:txBody>
      </p:sp>
      <p:pic>
        <p:nvPicPr>
          <p:cNvPr id="5" name="Picture 4">
            <a:extLst>
              <a:ext uri="{FF2B5EF4-FFF2-40B4-BE49-F238E27FC236}">
                <a16:creationId xmlns:a16="http://schemas.microsoft.com/office/drawing/2014/main" id="{7C7E6298-08E4-93C7-758B-1EAFA1158257}"/>
              </a:ext>
            </a:extLst>
          </p:cNvPr>
          <p:cNvPicPr>
            <a:picLocks noChangeAspect="1"/>
          </p:cNvPicPr>
          <p:nvPr/>
        </p:nvPicPr>
        <p:blipFill>
          <a:blip r:embed="rId3"/>
          <a:stretch>
            <a:fillRect/>
          </a:stretch>
        </p:blipFill>
        <p:spPr>
          <a:xfrm>
            <a:off x="485503" y="2014322"/>
            <a:ext cx="7772400" cy="2010749"/>
          </a:xfrm>
          <a:prstGeom prst="rect">
            <a:avLst/>
          </a:prstGeom>
        </p:spPr>
      </p:pic>
      <p:pic>
        <p:nvPicPr>
          <p:cNvPr id="6" name="Picture 5">
            <a:extLst>
              <a:ext uri="{FF2B5EF4-FFF2-40B4-BE49-F238E27FC236}">
                <a16:creationId xmlns:a16="http://schemas.microsoft.com/office/drawing/2014/main" id="{031D5D1A-1864-A4FB-AB84-B6B481A8DAA6}"/>
              </a:ext>
            </a:extLst>
          </p:cNvPr>
          <p:cNvPicPr>
            <a:picLocks noChangeAspect="1"/>
          </p:cNvPicPr>
          <p:nvPr/>
        </p:nvPicPr>
        <p:blipFill>
          <a:blip r:embed="rId4"/>
          <a:stretch>
            <a:fillRect/>
          </a:stretch>
        </p:blipFill>
        <p:spPr>
          <a:xfrm>
            <a:off x="485503" y="4256039"/>
            <a:ext cx="7772400" cy="2019731"/>
          </a:xfrm>
          <a:prstGeom prst="rect">
            <a:avLst/>
          </a:prstGeom>
        </p:spPr>
      </p:pic>
    </p:spTree>
    <p:extLst>
      <p:ext uri="{BB962C8B-B14F-4D97-AF65-F5344CB8AC3E}">
        <p14:creationId xmlns:p14="http://schemas.microsoft.com/office/powerpoint/2010/main" val="3648396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648CA-5AB4-F1C2-E31E-5A6F7FC69A0F}"/>
              </a:ext>
            </a:extLst>
          </p:cNvPr>
          <p:cNvSpPr>
            <a:spLocks noGrp="1"/>
          </p:cNvSpPr>
          <p:nvPr>
            <p:ph type="title"/>
          </p:nvPr>
        </p:nvSpPr>
        <p:spPr/>
        <p:txBody>
          <a:bodyPr/>
          <a:lstStyle/>
          <a:p>
            <a:r>
              <a:rPr lang="en-US" sz="4400" dirty="0"/>
              <a:t>Presentation Today</a:t>
            </a:r>
            <a:endParaRPr lang="en-US" dirty="0"/>
          </a:p>
        </p:txBody>
      </p:sp>
      <p:sp>
        <p:nvSpPr>
          <p:cNvPr id="3" name="Content Placeholder 2">
            <a:extLst>
              <a:ext uri="{FF2B5EF4-FFF2-40B4-BE49-F238E27FC236}">
                <a16:creationId xmlns:a16="http://schemas.microsoft.com/office/drawing/2014/main" id="{10624A04-07D2-6835-90D9-469C785EDB53}"/>
              </a:ext>
            </a:extLst>
          </p:cNvPr>
          <p:cNvSpPr>
            <a:spLocks noGrp="1"/>
          </p:cNvSpPr>
          <p:nvPr>
            <p:ph idx="1"/>
          </p:nvPr>
        </p:nvSpPr>
        <p:spPr>
          <a:xfrm>
            <a:off x="1253474" y="1601953"/>
            <a:ext cx="8850193" cy="3943804"/>
          </a:xfrm>
        </p:spPr>
        <p:txBody>
          <a:bodyPr>
            <a:normAutofit/>
          </a:bodyPr>
          <a:lstStyle/>
          <a:p>
            <a:pPr lvl="1">
              <a:lnSpc>
                <a:spcPct val="200000"/>
              </a:lnSpc>
            </a:pPr>
            <a:r>
              <a:rPr lang="en-US" dirty="0"/>
              <a:t>Introduction &amp; objective of this visualization ------- Cindy </a:t>
            </a:r>
          </a:p>
          <a:p>
            <a:pPr lvl="1">
              <a:lnSpc>
                <a:spcPct val="200000"/>
              </a:lnSpc>
            </a:pPr>
            <a:r>
              <a:rPr lang="en-US" dirty="0"/>
              <a:t>Data that we collected ----------------------------------- Sandra</a:t>
            </a:r>
          </a:p>
          <a:p>
            <a:pPr lvl="1">
              <a:lnSpc>
                <a:spcPct val="200000"/>
              </a:lnSpc>
            </a:pPr>
            <a:r>
              <a:rPr lang="en-US" dirty="0"/>
              <a:t>Analysis &amp; Discussion ------------------------------------- Cindy </a:t>
            </a:r>
          </a:p>
          <a:p>
            <a:pPr lvl="1">
              <a:lnSpc>
                <a:spcPct val="200000"/>
              </a:lnSpc>
            </a:pPr>
            <a:r>
              <a:rPr lang="en-US" dirty="0"/>
              <a:t>Conclusion --------------------------------------------------- Sandra</a:t>
            </a:r>
          </a:p>
          <a:p>
            <a:endParaRPr lang="en-US" dirty="0"/>
          </a:p>
        </p:txBody>
      </p:sp>
    </p:spTree>
    <p:extLst>
      <p:ext uri="{BB962C8B-B14F-4D97-AF65-F5344CB8AC3E}">
        <p14:creationId xmlns:p14="http://schemas.microsoft.com/office/powerpoint/2010/main" val="3267996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921C05-89F0-E79E-E868-A610F86112AC}"/>
              </a:ext>
            </a:extLst>
          </p:cNvPr>
          <p:cNvSpPr txBox="1">
            <a:spLocks/>
          </p:cNvSpPr>
          <p:nvPr/>
        </p:nvSpPr>
        <p:spPr>
          <a:xfrm>
            <a:off x="10371909" y="588489"/>
            <a:ext cx="16045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Japan</a:t>
            </a:r>
            <a:endParaRPr lang="en-US" sz="2000" dirty="0"/>
          </a:p>
        </p:txBody>
      </p:sp>
      <p:sp>
        <p:nvSpPr>
          <p:cNvPr id="9" name="TextBox 8">
            <a:extLst>
              <a:ext uri="{FF2B5EF4-FFF2-40B4-BE49-F238E27FC236}">
                <a16:creationId xmlns:a16="http://schemas.microsoft.com/office/drawing/2014/main" id="{C87BDBC6-D895-7C40-9D1D-D2A23E5F37CC}"/>
              </a:ext>
            </a:extLst>
          </p:cNvPr>
          <p:cNvSpPr txBox="1"/>
          <p:nvPr/>
        </p:nvSpPr>
        <p:spPr>
          <a:xfrm>
            <a:off x="11092708" y="446139"/>
            <a:ext cx="779252" cy="523220"/>
          </a:xfrm>
          <a:prstGeom prst="rect">
            <a:avLst/>
          </a:prstGeom>
          <a:noFill/>
        </p:spPr>
        <p:txBody>
          <a:bodyPr wrap="none" rtlCol="0">
            <a:spAutoFit/>
          </a:bodyPr>
          <a:lstStyle/>
          <a:p>
            <a:pPr algn="r"/>
            <a:r>
              <a:rPr lang="en-US" sz="1400" dirty="0"/>
              <a:t>Top 4</a:t>
            </a:r>
          </a:p>
          <a:p>
            <a:pPr algn="r"/>
            <a:r>
              <a:rPr lang="en-US" sz="1400" dirty="0"/>
              <a:t>IMPORT</a:t>
            </a:r>
          </a:p>
        </p:txBody>
      </p:sp>
      <p:pic>
        <p:nvPicPr>
          <p:cNvPr id="2" name="Picture 1">
            <a:extLst>
              <a:ext uri="{FF2B5EF4-FFF2-40B4-BE49-F238E27FC236}">
                <a16:creationId xmlns:a16="http://schemas.microsoft.com/office/drawing/2014/main" id="{19210DD9-C6E1-5716-1A91-B924265BD47E}"/>
              </a:ext>
            </a:extLst>
          </p:cNvPr>
          <p:cNvPicPr>
            <a:picLocks noChangeAspect="1"/>
          </p:cNvPicPr>
          <p:nvPr/>
        </p:nvPicPr>
        <p:blipFill>
          <a:blip r:embed="rId3"/>
          <a:stretch>
            <a:fillRect/>
          </a:stretch>
        </p:blipFill>
        <p:spPr>
          <a:xfrm>
            <a:off x="320040" y="1845254"/>
            <a:ext cx="7772400" cy="1948292"/>
          </a:xfrm>
          <a:prstGeom prst="rect">
            <a:avLst/>
          </a:prstGeom>
        </p:spPr>
      </p:pic>
      <p:pic>
        <p:nvPicPr>
          <p:cNvPr id="3" name="Picture 2">
            <a:extLst>
              <a:ext uri="{FF2B5EF4-FFF2-40B4-BE49-F238E27FC236}">
                <a16:creationId xmlns:a16="http://schemas.microsoft.com/office/drawing/2014/main" id="{36E8CBB4-F02A-895D-C552-1290C52DADDF}"/>
              </a:ext>
            </a:extLst>
          </p:cNvPr>
          <p:cNvPicPr>
            <a:picLocks noChangeAspect="1"/>
          </p:cNvPicPr>
          <p:nvPr/>
        </p:nvPicPr>
        <p:blipFill>
          <a:blip r:embed="rId4"/>
          <a:stretch>
            <a:fillRect/>
          </a:stretch>
        </p:blipFill>
        <p:spPr>
          <a:xfrm>
            <a:off x="433251" y="4176723"/>
            <a:ext cx="7772400" cy="1982085"/>
          </a:xfrm>
          <a:prstGeom prst="rect">
            <a:avLst/>
          </a:prstGeom>
        </p:spPr>
      </p:pic>
    </p:spTree>
    <p:extLst>
      <p:ext uri="{BB962C8B-B14F-4D97-AF65-F5344CB8AC3E}">
        <p14:creationId xmlns:p14="http://schemas.microsoft.com/office/powerpoint/2010/main" val="3197439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921C05-89F0-E79E-E868-A610F86112AC}"/>
              </a:ext>
            </a:extLst>
          </p:cNvPr>
          <p:cNvSpPr txBox="1">
            <a:spLocks/>
          </p:cNvSpPr>
          <p:nvPr/>
        </p:nvSpPr>
        <p:spPr>
          <a:xfrm>
            <a:off x="10128069" y="588489"/>
            <a:ext cx="18483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France</a:t>
            </a:r>
            <a:endParaRPr lang="en-US" sz="2000" dirty="0"/>
          </a:p>
        </p:txBody>
      </p:sp>
      <p:sp>
        <p:nvSpPr>
          <p:cNvPr id="9" name="TextBox 8">
            <a:extLst>
              <a:ext uri="{FF2B5EF4-FFF2-40B4-BE49-F238E27FC236}">
                <a16:creationId xmlns:a16="http://schemas.microsoft.com/office/drawing/2014/main" id="{C87BDBC6-D895-7C40-9D1D-D2A23E5F37CC}"/>
              </a:ext>
            </a:extLst>
          </p:cNvPr>
          <p:cNvSpPr txBox="1"/>
          <p:nvPr/>
        </p:nvSpPr>
        <p:spPr>
          <a:xfrm>
            <a:off x="11092708" y="446139"/>
            <a:ext cx="779252" cy="523220"/>
          </a:xfrm>
          <a:prstGeom prst="rect">
            <a:avLst/>
          </a:prstGeom>
          <a:noFill/>
        </p:spPr>
        <p:txBody>
          <a:bodyPr wrap="none" rtlCol="0">
            <a:spAutoFit/>
          </a:bodyPr>
          <a:lstStyle/>
          <a:p>
            <a:pPr algn="r"/>
            <a:r>
              <a:rPr lang="en-US" sz="1400" dirty="0"/>
              <a:t>Top 5</a:t>
            </a:r>
          </a:p>
          <a:p>
            <a:pPr algn="r"/>
            <a:r>
              <a:rPr lang="en-US" sz="1400" dirty="0"/>
              <a:t>IMPORT</a:t>
            </a:r>
          </a:p>
        </p:txBody>
      </p:sp>
      <p:pic>
        <p:nvPicPr>
          <p:cNvPr id="2" name="Picture 1">
            <a:extLst>
              <a:ext uri="{FF2B5EF4-FFF2-40B4-BE49-F238E27FC236}">
                <a16:creationId xmlns:a16="http://schemas.microsoft.com/office/drawing/2014/main" id="{E07F5736-0410-BF4E-DB0A-758648962C28}"/>
              </a:ext>
            </a:extLst>
          </p:cNvPr>
          <p:cNvPicPr>
            <a:picLocks noChangeAspect="1"/>
          </p:cNvPicPr>
          <p:nvPr/>
        </p:nvPicPr>
        <p:blipFill>
          <a:blip r:embed="rId3"/>
          <a:stretch>
            <a:fillRect/>
          </a:stretch>
        </p:blipFill>
        <p:spPr>
          <a:xfrm>
            <a:off x="485503" y="1740762"/>
            <a:ext cx="7772400" cy="2003855"/>
          </a:xfrm>
          <a:prstGeom prst="rect">
            <a:avLst/>
          </a:prstGeom>
        </p:spPr>
      </p:pic>
      <p:pic>
        <p:nvPicPr>
          <p:cNvPr id="3" name="Picture 2">
            <a:extLst>
              <a:ext uri="{FF2B5EF4-FFF2-40B4-BE49-F238E27FC236}">
                <a16:creationId xmlns:a16="http://schemas.microsoft.com/office/drawing/2014/main" id="{F51057D7-C93C-59D6-665E-129D94E36929}"/>
              </a:ext>
            </a:extLst>
          </p:cNvPr>
          <p:cNvPicPr>
            <a:picLocks noChangeAspect="1"/>
          </p:cNvPicPr>
          <p:nvPr/>
        </p:nvPicPr>
        <p:blipFill>
          <a:blip r:embed="rId4"/>
          <a:stretch>
            <a:fillRect/>
          </a:stretch>
        </p:blipFill>
        <p:spPr>
          <a:xfrm>
            <a:off x="485503" y="3867643"/>
            <a:ext cx="7883434" cy="2031375"/>
          </a:xfrm>
          <a:prstGeom prst="rect">
            <a:avLst/>
          </a:prstGeom>
        </p:spPr>
      </p:pic>
    </p:spTree>
    <p:extLst>
      <p:ext uri="{BB962C8B-B14F-4D97-AF65-F5344CB8AC3E}">
        <p14:creationId xmlns:p14="http://schemas.microsoft.com/office/powerpoint/2010/main" val="157030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E244-904C-CADB-D2C1-480609CBA944}"/>
              </a:ext>
            </a:extLst>
          </p:cNvPr>
          <p:cNvSpPr>
            <a:spLocks noGrp="1"/>
          </p:cNvSpPr>
          <p:nvPr>
            <p:ph type="title"/>
          </p:nvPr>
        </p:nvSpPr>
        <p:spPr/>
        <p:txBody>
          <a:bodyPr/>
          <a:lstStyle/>
          <a:p>
            <a:r>
              <a:rPr lang="en-US" dirty="0"/>
              <a:t>Have exports and imports risen over time? </a:t>
            </a:r>
          </a:p>
        </p:txBody>
      </p:sp>
      <p:pic>
        <p:nvPicPr>
          <p:cNvPr id="4" name="Content Placeholder 3">
            <a:extLst>
              <a:ext uri="{FF2B5EF4-FFF2-40B4-BE49-F238E27FC236}">
                <a16:creationId xmlns:a16="http://schemas.microsoft.com/office/drawing/2014/main" id="{80EEF697-1B7C-179F-EDFB-AA97A4552A70}"/>
              </a:ext>
            </a:extLst>
          </p:cNvPr>
          <p:cNvPicPr>
            <a:picLocks noGrp="1" noChangeAspect="1"/>
          </p:cNvPicPr>
          <p:nvPr>
            <p:ph idx="1"/>
          </p:nvPr>
        </p:nvPicPr>
        <p:blipFill>
          <a:blip r:embed="rId3"/>
          <a:stretch>
            <a:fillRect/>
          </a:stretch>
        </p:blipFill>
        <p:spPr>
          <a:xfrm>
            <a:off x="838200" y="1690688"/>
            <a:ext cx="10515600" cy="4326037"/>
          </a:xfrm>
          <a:prstGeom prst="rect">
            <a:avLst/>
          </a:prstGeom>
        </p:spPr>
      </p:pic>
    </p:spTree>
    <p:extLst>
      <p:ext uri="{BB962C8B-B14F-4D97-AF65-F5344CB8AC3E}">
        <p14:creationId xmlns:p14="http://schemas.microsoft.com/office/powerpoint/2010/main" val="1889445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B024-1BC5-61E6-1C22-1BD547365F7D}"/>
              </a:ext>
            </a:extLst>
          </p:cNvPr>
          <p:cNvSpPr>
            <a:spLocks noGrp="1"/>
          </p:cNvSpPr>
          <p:nvPr>
            <p:ph type="title"/>
          </p:nvPr>
        </p:nvSpPr>
        <p:spPr/>
        <p:txBody>
          <a:bodyPr>
            <a:normAutofit fontScale="90000"/>
          </a:bodyPr>
          <a:lstStyle/>
          <a:p>
            <a:r>
              <a:rPr lang="en-AU" dirty="0"/>
              <a:t>The number of </a:t>
            </a:r>
            <a:r>
              <a:rPr lang="en-AU" b="0" dirty="0"/>
              <a:t>countries producing (exporting) coffee and what volume?</a:t>
            </a:r>
            <a:br>
              <a:rPr lang="en-GB" dirty="0"/>
            </a:br>
            <a:endParaRPr lang="en-US" dirty="0"/>
          </a:p>
        </p:txBody>
      </p:sp>
      <p:sp>
        <p:nvSpPr>
          <p:cNvPr id="9" name="Frame 8">
            <a:extLst>
              <a:ext uri="{FF2B5EF4-FFF2-40B4-BE49-F238E27FC236}">
                <a16:creationId xmlns:a16="http://schemas.microsoft.com/office/drawing/2014/main" id="{F9A4CC41-5939-B230-9915-C76A6AFE1901}"/>
              </a:ext>
            </a:extLst>
          </p:cNvPr>
          <p:cNvSpPr/>
          <p:nvPr/>
        </p:nvSpPr>
        <p:spPr>
          <a:xfrm>
            <a:off x="5755442" y="4829175"/>
            <a:ext cx="914400" cy="914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Content Placeholder 18" descr="Chart&#10;&#10;Description automatically generated">
            <a:extLst>
              <a:ext uri="{FF2B5EF4-FFF2-40B4-BE49-F238E27FC236}">
                <a16:creationId xmlns:a16="http://schemas.microsoft.com/office/drawing/2014/main" id="{F4B742D0-09B5-3EDE-80F5-E31768ECA187}"/>
              </a:ext>
            </a:extLst>
          </p:cNvPr>
          <p:cNvPicPr>
            <a:picLocks noGrp="1" noChangeAspect="1"/>
          </p:cNvPicPr>
          <p:nvPr>
            <p:ph idx="1"/>
          </p:nvPr>
        </p:nvPicPr>
        <p:blipFill>
          <a:blip r:embed="rId3"/>
          <a:stretch>
            <a:fillRect/>
          </a:stretch>
        </p:blipFill>
        <p:spPr>
          <a:xfrm>
            <a:off x="1831862" y="1907529"/>
            <a:ext cx="8528275" cy="3979862"/>
          </a:xfrm>
        </p:spPr>
      </p:pic>
      <p:cxnSp>
        <p:nvCxnSpPr>
          <p:cNvPr id="21" name="Straight Arrow Connector 20">
            <a:extLst>
              <a:ext uri="{FF2B5EF4-FFF2-40B4-BE49-F238E27FC236}">
                <a16:creationId xmlns:a16="http://schemas.microsoft.com/office/drawing/2014/main" id="{CD1B337C-6BCF-BC16-CD7B-FB21E815114A}"/>
              </a:ext>
            </a:extLst>
          </p:cNvPr>
          <p:cNvCxnSpPr>
            <a:cxnSpLocks/>
          </p:cNvCxnSpPr>
          <p:nvPr/>
        </p:nvCxnSpPr>
        <p:spPr>
          <a:xfrm flipH="1" flipV="1">
            <a:off x="2887579" y="2214322"/>
            <a:ext cx="541421" cy="183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425CBF5D-1AF9-1D9E-7153-D2FEB7A4FE47}"/>
              </a:ext>
            </a:extLst>
          </p:cNvPr>
          <p:cNvSpPr txBox="1"/>
          <p:nvPr/>
        </p:nvSpPr>
        <p:spPr>
          <a:xfrm>
            <a:off x="3344778" y="2234746"/>
            <a:ext cx="794085" cy="369332"/>
          </a:xfrm>
          <a:prstGeom prst="rect">
            <a:avLst/>
          </a:prstGeom>
          <a:noFill/>
        </p:spPr>
        <p:txBody>
          <a:bodyPr wrap="square" rtlCol="0">
            <a:spAutoFit/>
          </a:bodyPr>
          <a:lstStyle/>
          <a:p>
            <a:r>
              <a:rPr lang="en-US" dirty="0">
                <a:solidFill>
                  <a:schemeClr val="bg1"/>
                </a:solidFill>
              </a:rPr>
              <a:t>Brazil</a:t>
            </a:r>
          </a:p>
        </p:txBody>
      </p:sp>
      <p:cxnSp>
        <p:nvCxnSpPr>
          <p:cNvPr id="29" name="Straight Arrow Connector 28">
            <a:extLst>
              <a:ext uri="{FF2B5EF4-FFF2-40B4-BE49-F238E27FC236}">
                <a16:creationId xmlns:a16="http://schemas.microsoft.com/office/drawing/2014/main" id="{B54F8CE1-4AC9-75C9-8A52-352642553A2B}"/>
              </a:ext>
            </a:extLst>
          </p:cNvPr>
          <p:cNvCxnSpPr>
            <a:cxnSpLocks/>
          </p:cNvCxnSpPr>
          <p:nvPr/>
        </p:nvCxnSpPr>
        <p:spPr>
          <a:xfrm flipH="1">
            <a:off x="2971800" y="3020225"/>
            <a:ext cx="372978" cy="1475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BB62245D-865F-9CDD-E7DF-94C193B7F32B}"/>
              </a:ext>
            </a:extLst>
          </p:cNvPr>
          <p:cNvCxnSpPr>
            <a:cxnSpLocks/>
          </p:cNvCxnSpPr>
          <p:nvPr/>
        </p:nvCxnSpPr>
        <p:spPr>
          <a:xfrm flipH="1">
            <a:off x="3224463" y="3720745"/>
            <a:ext cx="360948" cy="731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70B6AF2E-C955-D842-30FC-3143A6352D15}"/>
              </a:ext>
            </a:extLst>
          </p:cNvPr>
          <p:cNvSpPr txBox="1"/>
          <p:nvPr/>
        </p:nvSpPr>
        <p:spPr>
          <a:xfrm>
            <a:off x="3293587" y="2831421"/>
            <a:ext cx="1191129" cy="369332"/>
          </a:xfrm>
          <a:prstGeom prst="rect">
            <a:avLst/>
          </a:prstGeom>
          <a:noFill/>
        </p:spPr>
        <p:txBody>
          <a:bodyPr wrap="square" rtlCol="0">
            <a:spAutoFit/>
          </a:bodyPr>
          <a:lstStyle/>
          <a:p>
            <a:r>
              <a:rPr lang="en-US" dirty="0">
                <a:solidFill>
                  <a:schemeClr val="bg1"/>
                </a:solidFill>
              </a:rPr>
              <a:t>Vietnam</a:t>
            </a:r>
          </a:p>
        </p:txBody>
      </p:sp>
      <p:sp>
        <p:nvSpPr>
          <p:cNvPr id="35" name="TextBox 34">
            <a:extLst>
              <a:ext uri="{FF2B5EF4-FFF2-40B4-BE49-F238E27FC236}">
                <a16:creationId xmlns:a16="http://schemas.microsoft.com/office/drawing/2014/main" id="{7C4334E4-EDAE-33AA-1F37-BCC4647A9DFB}"/>
              </a:ext>
            </a:extLst>
          </p:cNvPr>
          <p:cNvSpPr txBox="1"/>
          <p:nvPr/>
        </p:nvSpPr>
        <p:spPr>
          <a:xfrm>
            <a:off x="3543298" y="3528128"/>
            <a:ext cx="1191129" cy="369332"/>
          </a:xfrm>
          <a:prstGeom prst="rect">
            <a:avLst/>
          </a:prstGeom>
          <a:noFill/>
        </p:spPr>
        <p:txBody>
          <a:bodyPr wrap="square" rtlCol="0">
            <a:spAutoFit/>
          </a:bodyPr>
          <a:lstStyle/>
          <a:p>
            <a:r>
              <a:rPr lang="en-US" dirty="0">
                <a:solidFill>
                  <a:schemeClr val="bg1"/>
                </a:solidFill>
              </a:rPr>
              <a:t>Indonesia</a:t>
            </a:r>
          </a:p>
        </p:txBody>
      </p:sp>
      <p:sp>
        <p:nvSpPr>
          <p:cNvPr id="39" name="TextBox 38">
            <a:extLst>
              <a:ext uri="{FF2B5EF4-FFF2-40B4-BE49-F238E27FC236}">
                <a16:creationId xmlns:a16="http://schemas.microsoft.com/office/drawing/2014/main" id="{AF0B684D-9691-F6DF-413F-2B6DBF615EF0}"/>
              </a:ext>
            </a:extLst>
          </p:cNvPr>
          <p:cNvSpPr txBox="1"/>
          <p:nvPr/>
        </p:nvSpPr>
        <p:spPr>
          <a:xfrm>
            <a:off x="3531266" y="3205666"/>
            <a:ext cx="1191129" cy="369332"/>
          </a:xfrm>
          <a:prstGeom prst="rect">
            <a:avLst/>
          </a:prstGeom>
          <a:noFill/>
        </p:spPr>
        <p:txBody>
          <a:bodyPr wrap="square" rtlCol="0">
            <a:spAutoFit/>
          </a:bodyPr>
          <a:lstStyle/>
          <a:p>
            <a:r>
              <a:rPr lang="en-US" dirty="0">
                <a:solidFill>
                  <a:schemeClr val="bg1"/>
                </a:solidFill>
              </a:rPr>
              <a:t>Colombia</a:t>
            </a:r>
          </a:p>
        </p:txBody>
      </p:sp>
      <p:cxnSp>
        <p:nvCxnSpPr>
          <p:cNvPr id="40" name="Straight Arrow Connector 39">
            <a:extLst>
              <a:ext uri="{FF2B5EF4-FFF2-40B4-BE49-F238E27FC236}">
                <a16:creationId xmlns:a16="http://schemas.microsoft.com/office/drawing/2014/main" id="{2F9CC8AA-7A01-A287-43C5-BC7A727613C9}"/>
              </a:ext>
            </a:extLst>
          </p:cNvPr>
          <p:cNvCxnSpPr>
            <a:cxnSpLocks/>
          </p:cNvCxnSpPr>
          <p:nvPr/>
        </p:nvCxnSpPr>
        <p:spPr>
          <a:xfrm flipH="1">
            <a:off x="3116177" y="3395074"/>
            <a:ext cx="427121" cy="8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Frame 55">
            <a:extLst>
              <a:ext uri="{FF2B5EF4-FFF2-40B4-BE49-F238E27FC236}">
                <a16:creationId xmlns:a16="http://schemas.microsoft.com/office/drawing/2014/main" id="{90523D86-D298-9660-04AA-23242D440796}"/>
              </a:ext>
            </a:extLst>
          </p:cNvPr>
          <p:cNvSpPr/>
          <p:nvPr/>
        </p:nvSpPr>
        <p:spPr>
          <a:xfrm>
            <a:off x="7182853" y="4223084"/>
            <a:ext cx="132347" cy="46923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ame 56">
            <a:extLst>
              <a:ext uri="{FF2B5EF4-FFF2-40B4-BE49-F238E27FC236}">
                <a16:creationId xmlns:a16="http://schemas.microsoft.com/office/drawing/2014/main" id="{175A760C-818A-60F1-E7B8-E3D41FDC993F}"/>
              </a:ext>
            </a:extLst>
          </p:cNvPr>
          <p:cNvSpPr/>
          <p:nvPr/>
        </p:nvSpPr>
        <p:spPr>
          <a:xfrm>
            <a:off x="6930189" y="4223084"/>
            <a:ext cx="120316" cy="140769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ame 57">
            <a:extLst>
              <a:ext uri="{FF2B5EF4-FFF2-40B4-BE49-F238E27FC236}">
                <a16:creationId xmlns:a16="http://schemas.microsoft.com/office/drawing/2014/main" id="{9C122B23-9DC3-ED99-757C-558301B21C3D}"/>
              </a:ext>
            </a:extLst>
          </p:cNvPr>
          <p:cNvSpPr/>
          <p:nvPr/>
        </p:nvSpPr>
        <p:spPr>
          <a:xfrm>
            <a:off x="6256421" y="4223084"/>
            <a:ext cx="144379" cy="102268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01B12169-DC93-EFC1-33A5-B9E53E5E811B}"/>
              </a:ext>
            </a:extLst>
          </p:cNvPr>
          <p:cNvSpPr txBox="1"/>
          <p:nvPr/>
        </p:nvSpPr>
        <p:spPr>
          <a:xfrm>
            <a:off x="5982005" y="3560885"/>
            <a:ext cx="2485101" cy="553998"/>
          </a:xfrm>
          <a:prstGeom prst="rect">
            <a:avLst/>
          </a:prstGeom>
          <a:noFill/>
        </p:spPr>
        <p:txBody>
          <a:bodyPr wrap="square" rtlCol="0">
            <a:spAutoFit/>
          </a:bodyPr>
          <a:lstStyle/>
          <a:p>
            <a:r>
              <a:rPr lang="en-US" sz="1000" dirty="0">
                <a:solidFill>
                  <a:schemeClr val="bg1"/>
                </a:solidFill>
              </a:rPr>
              <a:t>Dominican Republic, Bolivia &amp; Cuba </a:t>
            </a:r>
          </a:p>
          <a:p>
            <a:r>
              <a:rPr lang="en-US" sz="1000" dirty="0">
                <a:solidFill>
                  <a:schemeClr val="bg1"/>
                </a:solidFill>
              </a:rPr>
              <a:t>Top 4 price paid to growers</a:t>
            </a:r>
          </a:p>
          <a:p>
            <a:r>
              <a:rPr lang="en-US" sz="1000" dirty="0">
                <a:solidFill>
                  <a:schemeClr val="bg1"/>
                </a:solidFill>
              </a:rPr>
              <a:t>Jamaica Number 1 in price paid to growers</a:t>
            </a:r>
          </a:p>
        </p:txBody>
      </p:sp>
    </p:spTree>
    <p:extLst>
      <p:ext uri="{BB962C8B-B14F-4D97-AF65-F5344CB8AC3E}">
        <p14:creationId xmlns:p14="http://schemas.microsoft.com/office/powerpoint/2010/main" val="2833608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2F49-94A3-D190-9A53-D9B33887983F}"/>
              </a:ext>
            </a:extLst>
          </p:cNvPr>
          <p:cNvSpPr>
            <a:spLocks noGrp="1"/>
          </p:cNvSpPr>
          <p:nvPr>
            <p:ph type="title"/>
          </p:nvPr>
        </p:nvSpPr>
        <p:spPr>
          <a:xfrm>
            <a:off x="150222" y="260622"/>
            <a:ext cx="10578737" cy="575401"/>
          </a:xfrm>
        </p:spPr>
        <p:txBody>
          <a:bodyPr>
            <a:normAutofit fontScale="90000"/>
          </a:bodyPr>
          <a:lstStyle/>
          <a:p>
            <a:r>
              <a:rPr lang="en-US" b="1" dirty="0"/>
              <a:t>Total Retail Prices vs Prices Paid to Growers</a:t>
            </a:r>
          </a:p>
        </p:txBody>
      </p:sp>
      <p:pic>
        <p:nvPicPr>
          <p:cNvPr id="4" name="Content Placeholder 3">
            <a:extLst>
              <a:ext uri="{FF2B5EF4-FFF2-40B4-BE49-F238E27FC236}">
                <a16:creationId xmlns:a16="http://schemas.microsoft.com/office/drawing/2014/main" id="{4FB7AD45-E709-5A8D-C942-6EED5883BC93}"/>
              </a:ext>
            </a:extLst>
          </p:cNvPr>
          <p:cNvPicPr>
            <a:picLocks noGrp="1" noChangeAspect="1"/>
          </p:cNvPicPr>
          <p:nvPr>
            <p:ph idx="1"/>
          </p:nvPr>
        </p:nvPicPr>
        <p:blipFill>
          <a:blip r:embed="rId3"/>
          <a:stretch>
            <a:fillRect/>
          </a:stretch>
        </p:blipFill>
        <p:spPr>
          <a:xfrm>
            <a:off x="306978" y="1160600"/>
            <a:ext cx="10515600" cy="2546301"/>
          </a:xfrm>
          <a:prstGeom prst="rect">
            <a:avLst/>
          </a:prstGeom>
        </p:spPr>
      </p:pic>
      <p:sp>
        <p:nvSpPr>
          <p:cNvPr id="6" name="TextBox 5">
            <a:extLst>
              <a:ext uri="{FF2B5EF4-FFF2-40B4-BE49-F238E27FC236}">
                <a16:creationId xmlns:a16="http://schemas.microsoft.com/office/drawing/2014/main" id="{36827D97-8235-01BA-8F2B-22BFC2808380}"/>
              </a:ext>
            </a:extLst>
          </p:cNvPr>
          <p:cNvSpPr txBox="1"/>
          <p:nvPr/>
        </p:nvSpPr>
        <p:spPr>
          <a:xfrm>
            <a:off x="220436" y="4286726"/>
            <a:ext cx="10931979" cy="1162178"/>
          </a:xfrm>
          <a:prstGeom prst="rect">
            <a:avLst/>
          </a:prstGeom>
          <a:noFill/>
        </p:spPr>
        <p:txBody>
          <a:bodyPr wrap="square">
            <a:spAutoFit/>
          </a:bodyPr>
          <a:lstStyle/>
          <a:p>
            <a:pPr algn="just">
              <a:lnSpc>
                <a:spcPct val="150000"/>
              </a:lnSpc>
              <a:buFont typeface="Arial" panose="020B0604020202020204" pitchFamily="34" charset="0"/>
              <a:buChar char="•"/>
            </a:pPr>
            <a:r>
              <a:rPr lang="en-AU" sz="1600" b="0" i="0" dirty="0">
                <a:solidFill>
                  <a:srgbClr val="1A171C"/>
                </a:solidFill>
                <a:effectLst/>
              </a:rPr>
              <a:t>Green coffee prices have almost doubled (up by 96%)</a:t>
            </a:r>
          </a:p>
          <a:p>
            <a:pPr algn="just">
              <a:lnSpc>
                <a:spcPct val="150000"/>
              </a:lnSpc>
              <a:buFont typeface="Arial" panose="020B0604020202020204" pitchFamily="34" charset="0"/>
              <a:buChar char="•"/>
            </a:pPr>
            <a:r>
              <a:rPr lang="en-AU" sz="1600" b="0" i="0" dirty="0">
                <a:solidFill>
                  <a:srgbClr val="1A171C"/>
                </a:solidFill>
                <a:effectLst/>
              </a:rPr>
              <a:t>Brazil suffered a major climate crisis in key coffee growing regions</a:t>
            </a:r>
          </a:p>
          <a:p>
            <a:pPr algn="just">
              <a:lnSpc>
                <a:spcPct val="150000"/>
              </a:lnSpc>
              <a:buFont typeface="Arial" panose="020B0604020202020204" pitchFamily="34" charset="0"/>
              <a:buChar char="•"/>
            </a:pPr>
            <a:r>
              <a:rPr lang="en-AU" sz="1600" b="0" i="0" dirty="0">
                <a:solidFill>
                  <a:srgbClr val="1A171C"/>
                </a:solidFill>
                <a:effectLst/>
              </a:rPr>
              <a:t>Due to soaring global freight costs, some suppliers have also added freight levies up to 12%</a:t>
            </a:r>
          </a:p>
        </p:txBody>
      </p:sp>
    </p:spTree>
    <p:extLst>
      <p:ext uri="{BB962C8B-B14F-4D97-AF65-F5344CB8AC3E}">
        <p14:creationId xmlns:p14="http://schemas.microsoft.com/office/powerpoint/2010/main" val="1855811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72CF-EDCE-1F56-5F03-5753A9FA1804}"/>
              </a:ext>
            </a:extLst>
          </p:cNvPr>
          <p:cNvSpPr>
            <a:spLocks noGrp="1"/>
          </p:cNvSpPr>
          <p:nvPr>
            <p:ph type="title"/>
          </p:nvPr>
        </p:nvSpPr>
        <p:spPr/>
        <p:txBody>
          <a:bodyPr>
            <a:normAutofit fontScale="90000"/>
          </a:bodyPr>
          <a:lstStyle/>
          <a:p>
            <a:r>
              <a:rPr lang="en-AU" dirty="0"/>
              <a:t>The number of </a:t>
            </a:r>
            <a:r>
              <a:rPr lang="en-AU" b="0" dirty="0"/>
              <a:t>countries buying (importing) coffee and what volume?</a:t>
            </a:r>
            <a:br>
              <a:rPr lang="en-US" dirty="0"/>
            </a:br>
            <a:endParaRPr lang="en-US" dirty="0"/>
          </a:p>
        </p:txBody>
      </p:sp>
      <p:pic>
        <p:nvPicPr>
          <p:cNvPr id="7" name="Content Placeholder 6" descr="Chart, waterfall chart&#10;&#10;Description automatically generated">
            <a:extLst>
              <a:ext uri="{FF2B5EF4-FFF2-40B4-BE49-F238E27FC236}">
                <a16:creationId xmlns:a16="http://schemas.microsoft.com/office/drawing/2014/main" id="{115A9645-BF65-5700-13A2-D939646FA8F9}"/>
              </a:ext>
            </a:extLst>
          </p:cNvPr>
          <p:cNvPicPr>
            <a:picLocks noGrp="1" noChangeAspect="1"/>
          </p:cNvPicPr>
          <p:nvPr>
            <p:ph idx="1"/>
          </p:nvPr>
        </p:nvPicPr>
        <p:blipFill>
          <a:blip r:embed="rId3"/>
          <a:stretch>
            <a:fillRect/>
          </a:stretch>
        </p:blipFill>
        <p:spPr>
          <a:xfrm>
            <a:off x="1831863" y="2112963"/>
            <a:ext cx="8528275" cy="3979862"/>
          </a:xfrm>
        </p:spPr>
      </p:pic>
      <p:cxnSp>
        <p:nvCxnSpPr>
          <p:cNvPr id="9" name="Straight Arrow Connector 8">
            <a:extLst>
              <a:ext uri="{FF2B5EF4-FFF2-40B4-BE49-F238E27FC236}">
                <a16:creationId xmlns:a16="http://schemas.microsoft.com/office/drawing/2014/main" id="{06380C30-204F-54B7-1453-E627206EB770}"/>
              </a:ext>
            </a:extLst>
          </p:cNvPr>
          <p:cNvCxnSpPr>
            <a:cxnSpLocks/>
          </p:cNvCxnSpPr>
          <p:nvPr/>
        </p:nvCxnSpPr>
        <p:spPr>
          <a:xfrm flipH="1">
            <a:off x="2875548" y="2466474"/>
            <a:ext cx="50532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E8974C1-9902-83DC-44AB-786644C5323A}"/>
              </a:ext>
            </a:extLst>
          </p:cNvPr>
          <p:cNvSpPr txBox="1"/>
          <p:nvPr/>
        </p:nvSpPr>
        <p:spPr>
          <a:xfrm>
            <a:off x="3380874" y="2281808"/>
            <a:ext cx="2468946" cy="369332"/>
          </a:xfrm>
          <a:prstGeom prst="rect">
            <a:avLst/>
          </a:prstGeom>
          <a:noFill/>
        </p:spPr>
        <p:txBody>
          <a:bodyPr wrap="none" rtlCol="0">
            <a:spAutoFit/>
          </a:bodyPr>
          <a:lstStyle/>
          <a:p>
            <a:r>
              <a:rPr lang="en-US" dirty="0">
                <a:solidFill>
                  <a:schemeClr val="bg1"/>
                </a:solidFill>
              </a:rPr>
              <a:t>United State of America</a:t>
            </a:r>
          </a:p>
        </p:txBody>
      </p:sp>
      <p:cxnSp>
        <p:nvCxnSpPr>
          <p:cNvPr id="13" name="Straight Arrow Connector 12">
            <a:extLst>
              <a:ext uri="{FF2B5EF4-FFF2-40B4-BE49-F238E27FC236}">
                <a16:creationId xmlns:a16="http://schemas.microsoft.com/office/drawing/2014/main" id="{6F84096B-8DC2-8A0E-558D-60BAE0891CCE}"/>
              </a:ext>
            </a:extLst>
          </p:cNvPr>
          <p:cNvCxnSpPr>
            <a:cxnSpLocks/>
          </p:cNvCxnSpPr>
          <p:nvPr/>
        </p:nvCxnSpPr>
        <p:spPr>
          <a:xfrm flipH="1">
            <a:off x="3128211" y="3076074"/>
            <a:ext cx="50532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C32F051-F045-7438-FCB5-D9F5D00D6464}"/>
              </a:ext>
            </a:extLst>
          </p:cNvPr>
          <p:cNvSpPr txBox="1"/>
          <p:nvPr/>
        </p:nvSpPr>
        <p:spPr>
          <a:xfrm>
            <a:off x="3552235" y="2848644"/>
            <a:ext cx="1063112" cy="369332"/>
          </a:xfrm>
          <a:prstGeom prst="rect">
            <a:avLst/>
          </a:prstGeom>
          <a:noFill/>
        </p:spPr>
        <p:txBody>
          <a:bodyPr wrap="none" rtlCol="0">
            <a:spAutoFit/>
          </a:bodyPr>
          <a:lstStyle/>
          <a:p>
            <a:r>
              <a:rPr lang="en-US" dirty="0">
                <a:solidFill>
                  <a:schemeClr val="bg1"/>
                </a:solidFill>
              </a:rPr>
              <a:t>Germany</a:t>
            </a:r>
          </a:p>
        </p:txBody>
      </p:sp>
      <p:pic>
        <p:nvPicPr>
          <p:cNvPr id="4" name="Graphic 3" descr="Coffee beans with solid fill">
            <a:extLst>
              <a:ext uri="{FF2B5EF4-FFF2-40B4-BE49-F238E27FC236}">
                <a16:creationId xmlns:a16="http://schemas.microsoft.com/office/drawing/2014/main" id="{D63EB806-7292-1276-BEBE-D0D65CBED7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0282" y="5846649"/>
            <a:ext cx="246176" cy="246176"/>
          </a:xfrm>
          <a:prstGeom prst="rect">
            <a:avLst/>
          </a:prstGeom>
        </p:spPr>
      </p:pic>
      <p:pic>
        <p:nvPicPr>
          <p:cNvPr id="6" name="Graphic 5" descr="Coffee beans with solid fill">
            <a:extLst>
              <a:ext uri="{FF2B5EF4-FFF2-40B4-BE49-F238E27FC236}">
                <a16:creationId xmlns:a16="http://schemas.microsoft.com/office/drawing/2014/main" id="{8AA18A1E-E891-6158-6444-8DD0AFDFE0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06059" y="5107195"/>
            <a:ext cx="246176" cy="246176"/>
          </a:xfrm>
          <a:prstGeom prst="rect">
            <a:avLst/>
          </a:prstGeom>
        </p:spPr>
      </p:pic>
      <p:pic>
        <p:nvPicPr>
          <p:cNvPr id="10" name="Graphic 9" descr="Coffee beans with solid fill">
            <a:extLst>
              <a:ext uri="{FF2B5EF4-FFF2-40B4-BE49-F238E27FC236}">
                <a16:creationId xmlns:a16="http://schemas.microsoft.com/office/drawing/2014/main" id="{97CED774-49C2-DCF3-84C8-B730FC74BE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1517" y="5168210"/>
            <a:ext cx="246176" cy="246176"/>
          </a:xfrm>
          <a:prstGeom prst="rect">
            <a:avLst/>
          </a:prstGeom>
        </p:spPr>
      </p:pic>
      <p:pic>
        <p:nvPicPr>
          <p:cNvPr id="15" name="Graphic 14" descr="Coffee beans with solid fill">
            <a:extLst>
              <a:ext uri="{FF2B5EF4-FFF2-40B4-BE49-F238E27FC236}">
                <a16:creationId xmlns:a16="http://schemas.microsoft.com/office/drawing/2014/main" id="{E5F27F40-B670-D69D-829F-A3C02D1A3F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9401" y="3690435"/>
            <a:ext cx="300037" cy="300037"/>
          </a:xfrm>
          <a:prstGeom prst="rect">
            <a:avLst/>
          </a:prstGeom>
        </p:spPr>
      </p:pic>
      <p:sp>
        <p:nvSpPr>
          <p:cNvPr id="16" name="TextBox 15">
            <a:extLst>
              <a:ext uri="{FF2B5EF4-FFF2-40B4-BE49-F238E27FC236}">
                <a16:creationId xmlns:a16="http://schemas.microsoft.com/office/drawing/2014/main" id="{1690D882-48F5-59D1-0CD1-3541BCD6343C}"/>
              </a:ext>
            </a:extLst>
          </p:cNvPr>
          <p:cNvSpPr txBox="1"/>
          <p:nvPr/>
        </p:nvSpPr>
        <p:spPr>
          <a:xfrm>
            <a:off x="6929438" y="3690435"/>
            <a:ext cx="1885950" cy="276999"/>
          </a:xfrm>
          <a:prstGeom prst="rect">
            <a:avLst/>
          </a:prstGeom>
          <a:noFill/>
        </p:spPr>
        <p:txBody>
          <a:bodyPr wrap="square" rtlCol="0">
            <a:spAutoFit/>
          </a:bodyPr>
          <a:lstStyle/>
          <a:p>
            <a:r>
              <a:rPr lang="en-US" sz="1200" dirty="0"/>
              <a:t>Non _European countries</a:t>
            </a:r>
          </a:p>
        </p:txBody>
      </p:sp>
    </p:spTree>
    <p:extLst>
      <p:ext uri="{BB962C8B-B14F-4D97-AF65-F5344CB8AC3E}">
        <p14:creationId xmlns:p14="http://schemas.microsoft.com/office/powerpoint/2010/main" val="2753405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232D-3E2A-B996-8BBA-979988E441C1}"/>
              </a:ext>
            </a:extLst>
          </p:cNvPr>
          <p:cNvSpPr>
            <a:spLocks noGrp="1"/>
          </p:cNvSpPr>
          <p:nvPr>
            <p:ph type="title"/>
          </p:nvPr>
        </p:nvSpPr>
        <p:spPr/>
        <p:txBody>
          <a:bodyPr>
            <a:normAutofit/>
          </a:bodyPr>
          <a:lstStyle/>
          <a:p>
            <a:r>
              <a:rPr lang="en-AU" dirty="0"/>
              <a:t>Price paid to growers.</a:t>
            </a:r>
            <a:br>
              <a:rPr lang="en-US" dirty="0"/>
            </a:br>
            <a:endParaRPr lang="en-US" dirty="0"/>
          </a:p>
        </p:txBody>
      </p:sp>
      <p:pic>
        <p:nvPicPr>
          <p:cNvPr id="7" name="Content Placeholder 6" descr="Chart, histogram&#10;&#10;Description automatically generated">
            <a:extLst>
              <a:ext uri="{FF2B5EF4-FFF2-40B4-BE49-F238E27FC236}">
                <a16:creationId xmlns:a16="http://schemas.microsoft.com/office/drawing/2014/main" id="{28EB55BB-00FD-24A3-36A8-A699B82220BF}"/>
              </a:ext>
            </a:extLst>
          </p:cNvPr>
          <p:cNvPicPr>
            <a:picLocks noGrp="1" noChangeAspect="1"/>
          </p:cNvPicPr>
          <p:nvPr>
            <p:ph idx="1"/>
          </p:nvPr>
        </p:nvPicPr>
        <p:blipFill>
          <a:blip r:embed="rId3"/>
          <a:stretch>
            <a:fillRect/>
          </a:stretch>
        </p:blipFill>
        <p:spPr>
          <a:xfrm>
            <a:off x="1831862" y="2076743"/>
            <a:ext cx="8528275" cy="3979862"/>
          </a:xfrm>
        </p:spPr>
      </p:pic>
      <p:sp>
        <p:nvSpPr>
          <p:cNvPr id="8" name="Frame 7">
            <a:extLst>
              <a:ext uri="{FF2B5EF4-FFF2-40B4-BE49-F238E27FC236}">
                <a16:creationId xmlns:a16="http://schemas.microsoft.com/office/drawing/2014/main" id="{87CDCC20-20D1-F47F-FE20-B28D42BFED70}"/>
              </a:ext>
            </a:extLst>
          </p:cNvPr>
          <p:cNvSpPr/>
          <p:nvPr/>
        </p:nvSpPr>
        <p:spPr>
          <a:xfrm>
            <a:off x="6096000" y="4066674"/>
            <a:ext cx="172453" cy="110690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Graphic 10" descr="Collision with solid fill">
            <a:extLst>
              <a:ext uri="{FF2B5EF4-FFF2-40B4-BE49-F238E27FC236}">
                <a16:creationId xmlns:a16="http://schemas.microsoft.com/office/drawing/2014/main" id="{DE84A7B3-346E-3E26-BB97-350F361D9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38550" y="3429000"/>
            <a:ext cx="276225" cy="330743"/>
          </a:xfrm>
          <a:prstGeom prst="rect">
            <a:avLst/>
          </a:prstGeom>
        </p:spPr>
      </p:pic>
      <p:pic>
        <p:nvPicPr>
          <p:cNvPr id="12" name="Graphic 11" descr="Collision with solid fill">
            <a:extLst>
              <a:ext uri="{FF2B5EF4-FFF2-40B4-BE49-F238E27FC236}">
                <a16:creationId xmlns:a16="http://schemas.microsoft.com/office/drawing/2014/main" id="{741C569B-122A-CB71-A270-5BECBE8E33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62300" y="3263628"/>
            <a:ext cx="276225" cy="330743"/>
          </a:xfrm>
          <a:prstGeom prst="rect">
            <a:avLst/>
          </a:prstGeom>
        </p:spPr>
      </p:pic>
      <p:pic>
        <p:nvPicPr>
          <p:cNvPr id="13" name="Graphic 12" descr="Collision with solid fill">
            <a:extLst>
              <a:ext uri="{FF2B5EF4-FFF2-40B4-BE49-F238E27FC236}">
                <a16:creationId xmlns:a16="http://schemas.microsoft.com/office/drawing/2014/main" id="{B8578FB9-39F2-D101-DF3C-41EEE4E537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6625" y="3263627"/>
            <a:ext cx="276225" cy="330743"/>
          </a:xfrm>
          <a:prstGeom prst="rect">
            <a:avLst/>
          </a:prstGeom>
        </p:spPr>
      </p:pic>
      <p:pic>
        <p:nvPicPr>
          <p:cNvPr id="14" name="Graphic 13" descr="Collision with solid fill">
            <a:extLst>
              <a:ext uri="{FF2B5EF4-FFF2-40B4-BE49-F238E27FC236}">
                <a16:creationId xmlns:a16="http://schemas.microsoft.com/office/drawing/2014/main" id="{EAEF45CC-5BB0-6B21-DC60-B99E49FDD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6263" y="3912143"/>
            <a:ext cx="276225" cy="330743"/>
          </a:xfrm>
          <a:prstGeom prst="rect">
            <a:avLst/>
          </a:prstGeom>
        </p:spPr>
      </p:pic>
      <p:sp>
        <p:nvSpPr>
          <p:cNvPr id="15" name="TextBox 14">
            <a:extLst>
              <a:ext uri="{FF2B5EF4-FFF2-40B4-BE49-F238E27FC236}">
                <a16:creationId xmlns:a16="http://schemas.microsoft.com/office/drawing/2014/main" id="{F71292D8-3A09-DAD1-614C-3E731103D0D6}"/>
              </a:ext>
            </a:extLst>
          </p:cNvPr>
          <p:cNvSpPr txBox="1"/>
          <p:nvPr/>
        </p:nvSpPr>
        <p:spPr>
          <a:xfrm>
            <a:off x="7562851" y="3263627"/>
            <a:ext cx="1181100" cy="369332"/>
          </a:xfrm>
          <a:prstGeom prst="rect">
            <a:avLst/>
          </a:prstGeom>
          <a:noFill/>
        </p:spPr>
        <p:txBody>
          <a:bodyPr wrap="square" rtlCol="0">
            <a:spAutoFit/>
          </a:bodyPr>
          <a:lstStyle/>
          <a:p>
            <a:r>
              <a:rPr lang="en-US" dirty="0"/>
              <a:t>Indonesia</a:t>
            </a:r>
          </a:p>
        </p:txBody>
      </p:sp>
      <p:sp>
        <p:nvSpPr>
          <p:cNvPr id="16" name="TextBox 15">
            <a:extLst>
              <a:ext uri="{FF2B5EF4-FFF2-40B4-BE49-F238E27FC236}">
                <a16:creationId xmlns:a16="http://schemas.microsoft.com/office/drawing/2014/main" id="{8FEA3133-92E7-66BB-6A92-5549100F9EA6}"/>
              </a:ext>
            </a:extLst>
          </p:cNvPr>
          <p:cNvSpPr txBox="1"/>
          <p:nvPr/>
        </p:nvSpPr>
        <p:spPr>
          <a:xfrm>
            <a:off x="7246144" y="2830274"/>
            <a:ext cx="1814513" cy="369332"/>
          </a:xfrm>
          <a:prstGeom prst="rect">
            <a:avLst/>
          </a:prstGeom>
          <a:noFill/>
        </p:spPr>
        <p:txBody>
          <a:bodyPr wrap="square" rtlCol="0">
            <a:spAutoFit/>
          </a:bodyPr>
          <a:lstStyle/>
          <a:p>
            <a:r>
              <a:rPr lang="en-US" dirty="0"/>
              <a:t>4 main exporters</a:t>
            </a:r>
          </a:p>
        </p:txBody>
      </p:sp>
    </p:spTree>
    <p:extLst>
      <p:ext uri="{BB962C8B-B14F-4D97-AF65-F5344CB8AC3E}">
        <p14:creationId xmlns:p14="http://schemas.microsoft.com/office/powerpoint/2010/main" val="1846567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scatter chart&#10;&#10;Description automatically generated">
            <a:extLst>
              <a:ext uri="{FF2B5EF4-FFF2-40B4-BE49-F238E27FC236}">
                <a16:creationId xmlns:a16="http://schemas.microsoft.com/office/drawing/2014/main" id="{6DF4821C-586C-9AA8-4261-712DE7C2F168}"/>
              </a:ext>
            </a:extLst>
          </p:cNvPr>
          <p:cNvPicPr>
            <a:picLocks noGrp="1" noChangeAspect="1"/>
          </p:cNvPicPr>
          <p:nvPr>
            <p:ph idx="1"/>
          </p:nvPr>
        </p:nvPicPr>
        <p:blipFill>
          <a:blip r:embed="rId3"/>
          <a:stretch>
            <a:fillRect/>
          </a:stretch>
        </p:blipFill>
        <p:spPr>
          <a:xfrm>
            <a:off x="1364457" y="1"/>
            <a:ext cx="9463086" cy="6308724"/>
          </a:xfrm>
          <a:custGeom>
            <a:avLst/>
            <a:gdLst/>
            <a:ahLst/>
            <a:cxnLst/>
            <a:rect l="l" t="t" r="r" b="b"/>
            <a:pathLst>
              <a:path w="12192000" h="6308724">
                <a:moveTo>
                  <a:pt x="0" y="0"/>
                </a:moveTo>
                <a:lnTo>
                  <a:pt x="12192000" y="0"/>
                </a:lnTo>
                <a:lnTo>
                  <a:pt x="12192000" y="6308724"/>
                </a:lnTo>
                <a:lnTo>
                  <a:pt x="0" y="6308724"/>
                </a:lnTo>
                <a:close/>
              </a:path>
            </a:pathLst>
          </a:custGeom>
        </p:spPr>
      </p:pic>
      <p:sp>
        <p:nvSpPr>
          <p:cNvPr id="2" name="Title 1">
            <a:extLst>
              <a:ext uri="{FF2B5EF4-FFF2-40B4-BE49-F238E27FC236}">
                <a16:creationId xmlns:a16="http://schemas.microsoft.com/office/drawing/2014/main" id="{F7EAA7DB-822C-1685-7828-C7E9FF948E1E}"/>
              </a:ext>
            </a:extLst>
          </p:cNvPr>
          <p:cNvSpPr>
            <a:spLocks noGrp="1"/>
          </p:cNvSpPr>
          <p:nvPr>
            <p:ph type="title"/>
          </p:nvPr>
        </p:nvSpPr>
        <p:spPr>
          <a:xfrm>
            <a:off x="304209" y="-69078"/>
            <a:ext cx="6373812" cy="984885"/>
          </a:xfrm>
        </p:spPr>
        <p:txBody>
          <a:bodyPr vert="horz" wrap="square" lIns="0" tIns="0" rIns="0" bIns="0" rtlCol="0" anchor="ctr" anchorCtr="0">
            <a:normAutofit/>
          </a:bodyPr>
          <a:lstStyle/>
          <a:p>
            <a:r>
              <a:rPr lang="en-US" b="1" dirty="0"/>
              <a:t>Price paid to Growers</a:t>
            </a:r>
          </a:p>
        </p:txBody>
      </p:sp>
    </p:spTree>
    <p:extLst>
      <p:ext uri="{BB962C8B-B14F-4D97-AF65-F5344CB8AC3E}">
        <p14:creationId xmlns:p14="http://schemas.microsoft.com/office/powerpoint/2010/main" val="2729424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4B88-BEC7-2816-0A1A-5999E66D2DDA}"/>
              </a:ext>
            </a:extLst>
          </p:cNvPr>
          <p:cNvSpPr>
            <a:spLocks noGrp="1"/>
          </p:cNvSpPr>
          <p:nvPr>
            <p:ph type="title"/>
          </p:nvPr>
        </p:nvSpPr>
        <p:spPr>
          <a:xfrm>
            <a:off x="838200" y="365126"/>
            <a:ext cx="10515600" cy="748058"/>
          </a:xfrm>
        </p:spPr>
        <p:txBody>
          <a:bodyPr>
            <a:normAutofit fontScale="90000"/>
          </a:bodyPr>
          <a:lstStyle/>
          <a:p>
            <a:r>
              <a:rPr lang="en-AU" b="1" dirty="0"/>
              <a:t>Retail price</a:t>
            </a:r>
            <a:br>
              <a:rPr lang="en-GB" dirty="0"/>
            </a:br>
            <a:endParaRPr lang="en-US" dirty="0"/>
          </a:p>
        </p:txBody>
      </p:sp>
      <p:pic>
        <p:nvPicPr>
          <p:cNvPr id="7" name="Content Placeholder 6" descr="Chart, waterfall chart&#10;&#10;Description automatically generated">
            <a:extLst>
              <a:ext uri="{FF2B5EF4-FFF2-40B4-BE49-F238E27FC236}">
                <a16:creationId xmlns:a16="http://schemas.microsoft.com/office/drawing/2014/main" id="{D8DCF881-CE85-D64F-DC8C-4686BBD794D7}"/>
              </a:ext>
            </a:extLst>
          </p:cNvPr>
          <p:cNvPicPr>
            <a:picLocks noGrp="1" noChangeAspect="1"/>
          </p:cNvPicPr>
          <p:nvPr>
            <p:ph idx="1"/>
          </p:nvPr>
        </p:nvPicPr>
        <p:blipFill>
          <a:blip r:embed="rId3"/>
          <a:stretch>
            <a:fillRect/>
          </a:stretch>
        </p:blipFill>
        <p:spPr>
          <a:xfrm>
            <a:off x="1433852" y="1825625"/>
            <a:ext cx="9324295" cy="4351338"/>
          </a:xfrm>
        </p:spPr>
      </p:pic>
    </p:spTree>
    <p:extLst>
      <p:ext uri="{BB962C8B-B14F-4D97-AF65-F5344CB8AC3E}">
        <p14:creationId xmlns:p14="http://schemas.microsoft.com/office/powerpoint/2010/main" val="520778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scatter chart&#10;&#10;Description automatically generated">
            <a:extLst>
              <a:ext uri="{FF2B5EF4-FFF2-40B4-BE49-F238E27FC236}">
                <a16:creationId xmlns:a16="http://schemas.microsoft.com/office/drawing/2014/main" id="{B0CF00B6-9AE8-0F7F-01F0-C5E3DF064AA6}"/>
              </a:ext>
            </a:extLst>
          </p:cNvPr>
          <p:cNvPicPr>
            <a:picLocks noGrp="1" noChangeAspect="1"/>
          </p:cNvPicPr>
          <p:nvPr>
            <p:ph idx="1"/>
          </p:nvPr>
        </p:nvPicPr>
        <p:blipFill>
          <a:blip r:embed="rId3"/>
          <a:stretch>
            <a:fillRect/>
          </a:stretch>
        </p:blipFill>
        <p:spPr>
          <a:xfrm>
            <a:off x="1364457" y="1"/>
            <a:ext cx="9463086" cy="6308724"/>
          </a:xfrm>
          <a:custGeom>
            <a:avLst/>
            <a:gdLst/>
            <a:ahLst/>
            <a:cxnLst/>
            <a:rect l="l" t="t" r="r" b="b"/>
            <a:pathLst>
              <a:path w="12192000" h="6308724">
                <a:moveTo>
                  <a:pt x="0" y="0"/>
                </a:moveTo>
                <a:lnTo>
                  <a:pt x="12192000" y="0"/>
                </a:lnTo>
                <a:lnTo>
                  <a:pt x="12192000" y="6308724"/>
                </a:lnTo>
                <a:lnTo>
                  <a:pt x="0" y="6308724"/>
                </a:lnTo>
                <a:close/>
              </a:path>
            </a:pathLst>
          </a:custGeom>
        </p:spPr>
      </p:pic>
      <p:sp>
        <p:nvSpPr>
          <p:cNvPr id="2" name="Title 1">
            <a:extLst>
              <a:ext uri="{FF2B5EF4-FFF2-40B4-BE49-F238E27FC236}">
                <a16:creationId xmlns:a16="http://schemas.microsoft.com/office/drawing/2014/main" id="{70D95537-FF52-7C8A-CCC4-D5A9D13CA900}"/>
              </a:ext>
            </a:extLst>
          </p:cNvPr>
          <p:cNvSpPr>
            <a:spLocks noGrp="1"/>
          </p:cNvSpPr>
          <p:nvPr>
            <p:ph type="title"/>
          </p:nvPr>
        </p:nvSpPr>
        <p:spPr>
          <a:xfrm>
            <a:off x="284332" y="0"/>
            <a:ext cx="6373812" cy="984885"/>
          </a:xfrm>
        </p:spPr>
        <p:txBody>
          <a:bodyPr vert="horz" wrap="square" lIns="0" tIns="0" rIns="0" bIns="0" rtlCol="0" anchor="ctr" anchorCtr="0">
            <a:normAutofit/>
          </a:bodyPr>
          <a:lstStyle/>
          <a:p>
            <a:r>
              <a:rPr lang="en-US" b="1" dirty="0"/>
              <a:t>Retail price</a:t>
            </a:r>
          </a:p>
        </p:txBody>
      </p:sp>
    </p:spTree>
    <p:extLst>
      <p:ext uri="{BB962C8B-B14F-4D97-AF65-F5344CB8AC3E}">
        <p14:creationId xmlns:p14="http://schemas.microsoft.com/office/powerpoint/2010/main" val="1876160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6D9C-2674-A258-371C-3EFFC279877E}"/>
              </a:ext>
            </a:extLst>
          </p:cNvPr>
          <p:cNvSpPr>
            <a:spLocks noGrp="1"/>
          </p:cNvSpPr>
          <p:nvPr>
            <p:ph type="title"/>
          </p:nvPr>
        </p:nvSpPr>
        <p:spPr/>
        <p:txBody>
          <a:bodyPr/>
          <a:lstStyle/>
          <a:p>
            <a:r>
              <a:rPr lang="en-US" dirty="0"/>
              <a:t>OBJECTIVE OF THIS STUDY</a:t>
            </a:r>
          </a:p>
        </p:txBody>
      </p:sp>
      <p:sp>
        <p:nvSpPr>
          <p:cNvPr id="3" name="Content Placeholder 2">
            <a:extLst>
              <a:ext uri="{FF2B5EF4-FFF2-40B4-BE49-F238E27FC236}">
                <a16:creationId xmlns:a16="http://schemas.microsoft.com/office/drawing/2014/main" id="{AB68A9F0-C403-4C01-3557-D88A9735BEF3}"/>
              </a:ext>
            </a:extLst>
          </p:cNvPr>
          <p:cNvSpPr>
            <a:spLocks noGrp="1"/>
          </p:cNvSpPr>
          <p:nvPr>
            <p:ph idx="1"/>
          </p:nvPr>
        </p:nvSpPr>
        <p:spPr>
          <a:xfrm>
            <a:off x="838200" y="1643997"/>
            <a:ext cx="9908263" cy="2796314"/>
          </a:xfrm>
        </p:spPr>
        <p:txBody>
          <a:bodyPr>
            <a:normAutofit lnSpcReduction="10000"/>
          </a:bodyPr>
          <a:lstStyle/>
          <a:p>
            <a:r>
              <a:rPr lang="en-US" dirty="0"/>
              <a:t>Coffee is:-</a:t>
            </a:r>
          </a:p>
          <a:p>
            <a:pPr lvl="1"/>
            <a:r>
              <a:rPr lang="en-US" dirty="0"/>
              <a:t>One of the most popular beverages in the world</a:t>
            </a:r>
          </a:p>
          <a:p>
            <a:pPr lvl="1"/>
            <a:r>
              <a:rPr lang="en-US" dirty="0"/>
              <a:t>One of the most important commodities</a:t>
            </a:r>
          </a:p>
          <a:p>
            <a:pPr lvl="1"/>
            <a:r>
              <a:rPr lang="en-US" dirty="0"/>
              <a:t>Important to world’s economy</a:t>
            </a:r>
          </a:p>
          <a:p>
            <a:pPr marL="457200" lvl="1" indent="0">
              <a:buNone/>
            </a:pPr>
            <a:endParaRPr lang="en-US" dirty="0"/>
          </a:p>
          <a:p>
            <a:r>
              <a:rPr lang="en-US" dirty="0"/>
              <a:t>Coffee production growing interest in the economic social and environmental aspect.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9496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E91ED3-799F-5C5D-DC99-736308FC4B78}"/>
              </a:ext>
            </a:extLst>
          </p:cNvPr>
          <p:cNvPicPr>
            <a:picLocks noGrp="1" noChangeAspect="1"/>
          </p:cNvPicPr>
          <p:nvPr>
            <p:ph idx="1"/>
          </p:nvPr>
        </p:nvPicPr>
        <p:blipFill rotWithShape="1">
          <a:blip r:embed="rId3"/>
          <a:srcRect t="11949" b="9380"/>
          <a:stretch/>
        </p:blipFill>
        <p:spPr>
          <a:xfrm>
            <a:off x="0" y="0"/>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 name="Title 1">
            <a:extLst>
              <a:ext uri="{FF2B5EF4-FFF2-40B4-BE49-F238E27FC236}">
                <a16:creationId xmlns:a16="http://schemas.microsoft.com/office/drawing/2014/main" id="{9E377C61-8AAE-2970-3C97-F80C96C52208}"/>
              </a:ext>
            </a:extLst>
          </p:cNvPr>
          <p:cNvSpPr txBox="1">
            <a:spLocks/>
          </p:cNvSpPr>
          <p:nvPr/>
        </p:nvSpPr>
        <p:spPr>
          <a:xfrm>
            <a:off x="1588861" y="3271520"/>
            <a:ext cx="9272179" cy="2580639"/>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bg1"/>
                </a:solidFill>
              </a:rPr>
              <a:t>Questions</a:t>
            </a:r>
          </a:p>
          <a:p>
            <a:pPr algn="ctr"/>
            <a:r>
              <a:rPr lang="en-US" sz="8800" b="1" dirty="0">
                <a:solidFill>
                  <a:schemeClr val="bg1"/>
                </a:solidFill>
              </a:rPr>
              <a:t>&amp;</a:t>
            </a:r>
          </a:p>
          <a:p>
            <a:pPr algn="ctr"/>
            <a:r>
              <a:rPr lang="en-US" sz="8800" b="1" dirty="0">
                <a:solidFill>
                  <a:schemeClr val="bg1"/>
                </a:solidFill>
              </a:rPr>
              <a:t>Limitation of this data</a:t>
            </a:r>
          </a:p>
        </p:txBody>
      </p:sp>
    </p:spTree>
    <p:extLst>
      <p:ext uri="{BB962C8B-B14F-4D97-AF65-F5344CB8AC3E}">
        <p14:creationId xmlns:p14="http://schemas.microsoft.com/office/powerpoint/2010/main" val="1479094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cup, coffee, table, plant&#10;&#10;Description automatically generated">
            <a:extLst>
              <a:ext uri="{FF2B5EF4-FFF2-40B4-BE49-F238E27FC236}">
                <a16:creationId xmlns:a16="http://schemas.microsoft.com/office/drawing/2014/main" id="{F282D7B1-6CEE-730B-EA04-E3B599E91415}"/>
              </a:ext>
            </a:extLst>
          </p:cNvPr>
          <p:cNvPicPr>
            <a:picLocks noGrp="1" noChangeAspect="1"/>
          </p:cNvPicPr>
          <p:nvPr>
            <p:ph idx="1"/>
          </p:nvPr>
        </p:nvPicPr>
        <p:blipFill rotWithShape="1">
          <a:blip r:embed="rId3"/>
          <a:srcRect t="40051" b="22402"/>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 name="Title 1">
            <a:extLst>
              <a:ext uri="{FF2B5EF4-FFF2-40B4-BE49-F238E27FC236}">
                <a16:creationId xmlns:a16="http://schemas.microsoft.com/office/drawing/2014/main" id="{844179CE-B992-530B-6946-C633C096D0A3}"/>
              </a:ext>
            </a:extLst>
          </p:cNvPr>
          <p:cNvSpPr>
            <a:spLocks noGrp="1"/>
          </p:cNvSpPr>
          <p:nvPr>
            <p:ph type="title"/>
          </p:nvPr>
        </p:nvSpPr>
        <p:spPr>
          <a:xfrm>
            <a:off x="2907438" y="2485118"/>
            <a:ext cx="6896961" cy="2887174"/>
          </a:xfrm>
        </p:spPr>
        <p:txBody>
          <a:bodyPr vert="horz" wrap="square" lIns="0" tIns="0" rIns="0" bIns="0" rtlCol="0" anchor="b" anchorCtr="0">
            <a:noAutofit/>
          </a:bodyPr>
          <a:lstStyle/>
          <a:p>
            <a:pPr algn="ctr"/>
            <a:r>
              <a:rPr lang="en-US" sz="8000" kern="1200" dirty="0">
                <a:solidFill>
                  <a:schemeClr val="bg1"/>
                </a:solidFill>
                <a:latin typeface="+mj-lt"/>
                <a:ea typeface="+mj-ea"/>
                <a:cs typeface="+mj-cs"/>
              </a:rPr>
              <a:t>CONCLUSION</a:t>
            </a:r>
            <a:br>
              <a:rPr lang="en-US" sz="8000" kern="1200" dirty="0">
                <a:solidFill>
                  <a:schemeClr val="bg1"/>
                </a:solidFill>
                <a:latin typeface="+mj-lt"/>
                <a:ea typeface="+mj-ea"/>
                <a:cs typeface="+mj-cs"/>
              </a:rPr>
            </a:br>
            <a:endParaRPr lang="en-US" sz="8000" kern="1200" dirty="0">
              <a:solidFill>
                <a:schemeClr val="bg1"/>
              </a:solidFill>
              <a:latin typeface="+mj-lt"/>
              <a:ea typeface="+mj-ea"/>
              <a:cs typeface="+mj-cs"/>
            </a:endParaRPr>
          </a:p>
        </p:txBody>
      </p:sp>
    </p:spTree>
    <p:extLst>
      <p:ext uri="{BB962C8B-B14F-4D97-AF65-F5344CB8AC3E}">
        <p14:creationId xmlns:p14="http://schemas.microsoft.com/office/powerpoint/2010/main" val="710824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5DB9-96D0-7F55-2AE9-981F7D98C65D}"/>
              </a:ext>
            </a:extLst>
          </p:cNvPr>
          <p:cNvSpPr>
            <a:spLocks noGrp="1"/>
          </p:cNvSpPr>
          <p:nvPr>
            <p:ph type="title"/>
          </p:nvPr>
        </p:nvSpPr>
        <p:spPr>
          <a:xfrm>
            <a:off x="294640" y="243205"/>
            <a:ext cx="4384039" cy="732155"/>
          </a:xfrm>
        </p:spPr>
        <p:txBody>
          <a:bodyPr>
            <a:normAutofit fontScale="90000"/>
          </a:bodyPr>
          <a:lstStyle/>
          <a:p>
            <a:r>
              <a:rPr lang="en-US" b="1" dirty="0"/>
              <a:t>Types of coffee bean</a:t>
            </a:r>
          </a:p>
        </p:txBody>
      </p:sp>
      <p:pic>
        <p:nvPicPr>
          <p:cNvPr id="2054" name="Picture 6" descr="Arabica, Robusta and everything in-between - Gegrond">
            <a:extLst>
              <a:ext uri="{FF2B5EF4-FFF2-40B4-BE49-F238E27FC236}">
                <a16:creationId xmlns:a16="http://schemas.microsoft.com/office/drawing/2014/main" id="{303EDB5F-52A7-96A6-4684-CF5F274EF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804" y="4877528"/>
            <a:ext cx="2958192" cy="160383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rabica Coffee Beans Or Robusta? | Best Coffee Beans | CoffeeClick.ie">
            <a:extLst>
              <a:ext uri="{FF2B5EF4-FFF2-40B4-BE49-F238E27FC236}">
                <a16:creationId xmlns:a16="http://schemas.microsoft.com/office/drawing/2014/main" id="{83E44A41-5F05-DBDC-8E3C-A7606D95A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4996" y="882152"/>
            <a:ext cx="5527173" cy="54854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2EA2915-FE6E-5BDE-CE9B-B1FA655C173B}"/>
              </a:ext>
            </a:extLst>
          </p:cNvPr>
          <p:cNvSpPr txBox="1"/>
          <p:nvPr/>
        </p:nvSpPr>
        <p:spPr>
          <a:xfrm>
            <a:off x="589280" y="975360"/>
            <a:ext cx="6096000" cy="369332"/>
          </a:xfrm>
          <a:prstGeom prst="rect">
            <a:avLst/>
          </a:prstGeom>
          <a:noFill/>
        </p:spPr>
        <p:txBody>
          <a:bodyPr wrap="square">
            <a:spAutoFit/>
          </a:bodyPr>
          <a:lstStyle/>
          <a:p>
            <a:r>
              <a:rPr lang="en-US" dirty="0"/>
              <a:t>4 types of coffee beans </a:t>
            </a:r>
          </a:p>
        </p:txBody>
      </p:sp>
      <p:pic>
        <p:nvPicPr>
          <p:cNvPr id="12" name="Picture 6" descr="arabica robusta and liberica">
            <a:extLst>
              <a:ext uri="{FF2B5EF4-FFF2-40B4-BE49-F238E27FC236}">
                <a16:creationId xmlns:a16="http://schemas.microsoft.com/office/drawing/2014/main" id="{36CED218-90D6-D552-371C-6AD87D714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299" y="1540006"/>
            <a:ext cx="4639147" cy="2677029"/>
          </a:xfrm>
          <a:prstGeom prst="rect">
            <a:avLst/>
          </a:prstGeom>
          <a:noFill/>
          <a:extLst>
            <a:ext uri="{909E8E84-426E-40DD-AFC4-6F175D3DCCD1}">
              <a14:hiddenFill xmlns:a14="http://schemas.microsoft.com/office/drawing/2010/main">
                <a:solidFill>
                  <a:srgbClr val="FFFFFF"/>
                </a:solidFill>
              </a14:hiddenFill>
            </a:ext>
          </a:extLst>
        </p:spPr>
      </p:pic>
      <p:sp>
        <p:nvSpPr>
          <p:cNvPr id="13" name="Up Arrow 12">
            <a:extLst>
              <a:ext uri="{FF2B5EF4-FFF2-40B4-BE49-F238E27FC236}">
                <a16:creationId xmlns:a16="http://schemas.microsoft.com/office/drawing/2014/main" id="{79923A75-5193-7F8E-73A5-61CBA1BD8E4D}"/>
              </a:ext>
            </a:extLst>
          </p:cNvPr>
          <p:cNvSpPr/>
          <p:nvPr/>
        </p:nvSpPr>
        <p:spPr>
          <a:xfrm rot="10800000">
            <a:off x="2957842" y="1511789"/>
            <a:ext cx="472166" cy="565058"/>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Up Arrow 13">
            <a:extLst>
              <a:ext uri="{FF2B5EF4-FFF2-40B4-BE49-F238E27FC236}">
                <a16:creationId xmlns:a16="http://schemas.microsoft.com/office/drawing/2014/main" id="{E4154AB7-0A86-7BF1-2DAF-2C8511CDF7C3}"/>
              </a:ext>
            </a:extLst>
          </p:cNvPr>
          <p:cNvSpPr/>
          <p:nvPr/>
        </p:nvSpPr>
        <p:spPr>
          <a:xfrm rot="10800000">
            <a:off x="4218730" y="1653765"/>
            <a:ext cx="472166" cy="565058"/>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29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CBF6-64EE-D0F4-6591-7D94DEE2904E}"/>
              </a:ext>
            </a:extLst>
          </p:cNvPr>
          <p:cNvSpPr>
            <a:spLocks noGrp="1"/>
          </p:cNvSpPr>
          <p:nvPr>
            <p:ph type="title"/>
          </p:nvPr>
        </p:nvSpPr>
        <p:spPr>
          <a:xfrm>
            <a:off x="550863" y="550800"/>
            <a:ext cx="7308850" cy="986400"/>
          </a:xfrm>
        </p:spPr>
        <p:txBody>
          <a:bodyPr wrap="square" anchor="ctr">
            <a:normAutofit/>
          </a:bodyPr>
          <a:lstStyle/>
          <a:p>
            <a:pPr>
              <a:lnSpc>
                <a:spcPct val="90000"/>
              </a:lnSpc>
            </a:pPr>
            <a:r>
              <a:rPr lang="en-US" sz="3400" dirty="0"/>
              <a:t>Data Story			</a:t>
            </a:r>
          </a:p>
        </p:txBody>
      </p:sp>
      <p:graphicFrame>
        <p:nvGraphicFramePr>
          <p:cNvPr id="15" name="Content Placeholder 2">
            <a:extLst>
              <a:ext uri="{FF2B5EF4-FFF2-40B4-BE49-F238E27FC236}">
                <a16:creationId xmlns:a16="http://schemas.microsoft.com/office/drawing/2014/main" id="{6553D9D6-60CA-2623-BDDF-C203FC31C781}"/>
              </a:ext>
            </a:extLst>
          </p:cNvPr>
          <p:cNvGraphicFramePr>
            <a:graphicFrameLocks noGrp="1"/>
          </p:cNvGraphicFramePr>
          <p:nvPr>
            <p:ph idx="1"/>
            <p:extLst>
              <p:ext uri="{D42A27DB-BD31-4B8C-83A1-F6EECF244321}">
                <p14:modId xmlns:p14="http://schemas.microsoft.com/office/powerpoint/2010/main" val="2067070931"/>
              </p:ext>
            </p:extLst>
          </p:nvPr>
        </p:nvGraphicFramePr>
        <p:xfrm>
          <a:off x="779463" y="169465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0507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CF2C5-3665-36BB-A767-5A2899EAC3A5}"/>
              </a:ext>
            </a:extLst>
          </p:cNvPr>
          <p:cNvSpPr>
            <a:spLocks noGrp="1"/>
          </p:cNvSpPr>
          <p:nvPr>
            <p:ph type="title"/>
          </p:nvPr>
        </p:nvSpPr>
        <p:spPr>
          <a:xfrm>
            <a:off x="550864" y="549275"/>
            <a:ext cx="3565524" cy="1997855"/>
          </a:xfrm>
        </p:spPr>
        <p:txBody>
          <a:bodyPr wrap="square" anchor="b">
            <a:normAutofit/>
          </a:bodyPr>
          <a:lstStyle/>
          <a:p>
            <a:r>
              <a:rPr lang="en-US" dirty="0"/>
              <a:t>Data Source</a:t>
            </a:r>
          </a:p>
        </p:txBody>
      </p:sp>
      <p:sp>
        <p:nvSpPr>
          <p:cNvPr id="3" name="Content Placeholder 2">
            <a:extLst>
              <a:ext uri="{FF2B5EF4-FFF2-40B4-BE49-F238E27FC236}">
                <a16:creationId xmlns:a16="http://schemas.microsoft.com/office/drawing/2014/main" id="{8B16447E-6A8C-DA5E-8820-2DFE583817F0}"/>
              </a:ext>
            </a:extLst>
          </p:cNvPr>
          <p:cNvSpPr>
            <a:spLocks noGrp="1"/>
          </p:cNvSpPr>
          <p:nvPr>
            <p:ph idx="1"/>
          </p:nvPr>
        </p:nvSpPr>
        <p:spPr>
          <a:xfrm>
            <a:off x="550863" y="3096405"/>
            <a:ext cx="4673351" cy="2996420"/>
          </a:xfrm>
        </p:spPr>
        <p:txBody>
          <a:bodyPr anchor="t">
            <a:normAutofit/>
          </a:bodyPr>
          <a:lstStyle/>
          <a:p>
            <a:pPr marL="0" indent="0">
              <a:buNone/>
            </a:pPr>
            <a:r>
              <a:rPr lang="en-AU" sz="1600" b="0" dirty="0">
                <a:effectLst/>
              </a:rPr>
              <a:t>International Coffee Organization</a:t>
            </a:r>
          </a:p>
          <a:p>
            <a:pPr marL="0" indent="0">
              <a:buNone/>
            </a:pPr>
            <a:r>
              <a:rPr lang="en-AU" sz="1600" dirty="0"/>
              <a:t>Historical Data on the Global Coffee Trade</a:t>
            </a:r>
            <a:endParaRPr lang="en-AU" sz="1600" b="0" dirty="0">
              <a:effectLst/>
            </a:endParaRPr>
          </a:p>
          <a:p>
            <a:pPr marL="0" indent="0">
              <a:buNone/>
            </a:pPr>
            <a:r>
              <a:rPr lang="en-AU" sz="1600" b="0" dirty="0">
                <a:effectLst/>
                <a:hlinkClick r:id="rId3"/>
              </a:rPr>
              <a:t>https://www.ico.org/new_historical.asp</a:t>
            </a:r>
            <a:endParaRPr lang="en-AU" sz="1600" b="0" dirty="0">
              <a:effectLst/>
            </a:endParaRPr>
          </a:p>
          <a:p>
            <a:pPr marL="0" indent="0">
              <a:buNone/>
            </a:pPr>
            <a:endParaRPr lang="en-AU" sz="1600" dirty="0">
              <a:latin typeface="Sitka Heading" pitchFamily="2" charset="0"/>
            </a:endParaRPr>
          </a:p>
          <a:p>
            <a:pPr marL="0" indent="0">
              <a:buNone/>
            </a:pPr>
            <a:endParaRPr lang="en-AU" sz="1600" b="0" dirty="0">
              <a:effectLst/>
              <a:latin typeface="Sitka Heading" pitchFamily="2" charset="0"/>
            </a:endParaRPr>
          </a:p>
          <a:p>
            <a:pPr marL="0" indent="0">
              <a:buNone/>
            </a:pPr>
            <a:endParaRPr lang="en-AU" sz="1600" b="0" dirty="0">
              <a:effectLst/>
              <a:latin typeface="Sitka Heading" pitchFamily="2" charset="0"/>
            </a:endParaRPr>
          </a:p>
          <a:p>
            <a:endParaRPr lang="en-US" sz="1600" dirty="0"/>
          </a:p>
        </p:txBody>
      </p:sp>
      <p:pic>
        <p:nvPicPr>
          <p:cNvPr id="5" name="Picture 4" descr="A picture containing indoor, kitchenware, plant, coffee mill&#10;&#10;Description automatically generated">
            <a:extLst>
              <a:ext uri="{FF2B5EF4-FFF2-40B4-BE49-F238E27FC236}">
                <a16:creationId xmlns:a16="http://schemas.microsoft.com/office/drawing/2014/main" id="{CE858DFA-B9C0-65F6-A613-5F4C34C3D8E0}"/>
              </a:ext>
            </a:extLst>
          </p:cNvPr>
          <p:cNvPicPr>
            <a:picLocks noChangeAspect="1"/>
          </p:cNvPicPr>
          <p:nvPr/>
        </p:nvPicPr>
        <p:blipFill rotWithShape="1">
          <a:blip r:embed="rId4"/>
          <a:srcRect l="23875" r="9373"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3545177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9E68-020A-A61D-A4A7-4C0E1C84CB4B}"/>
              </a:ext>
            </a:extLst>
          </p:cNvPr>
          <p:cNvSpPr>
            <a:spLocks noGrp="1"/>
          </p:cNvSpPr>
          <p:nvPr>
            <p:ph type="title"/>
          </p:nvPr>
        </p:nvSpPr>
        <p:spPr>
          <a:xfrm>
            <a:off x="550863" y="4508500"/>
            <a:ext cx="4500562" cy="1562959"/>
          </a:xfrm>
        </p:spPr>
        <p:txBody>
          <a:bodyPr wrap="square" anchor="t">
            <a:normAutofit/>
          </a:bodyPr>
          <a:lstStyle/>
          <a:p>
            <a:r>
              <a:rPr lang="en-US" dirty="0"/>
              <a:t>Database </a:t>
            </a:r>
          </a:p>
        </p:txBody>
      </p:sp>
      <p:sp>
        <p:nvSpPr>
          <p:cNvPr id="3" name="Content Placeholder 2">
            <a:extLst>
              <a:ext uri="{FF2B5EF4-FFF2-40B4-BE49-F238E27FC236}">
                <a16:creationId xmlns:a16="http://schemas.microsoft.com/office/drawing/2014/main" id="{EE3AEBB3-69FB-5985-FD29-5E7A7C4F1E3A}"/>
              </a:ext>
            </a:extLst>
          </p:cNvPr>
          <p:cNvSpPr>
            <a:spLocks noGrp="1"/>
          </p:cNvSpPr>
          <p:nvPr>
            <p:ph idx="1"/>
          </p:nvPr>
        </p:nvSpPr>
        <p:spPr>
          <a:xfrm>
            <a:off x="5267325" y="4508500"/>
            <a:ext cx="6373813" cy="1726045"/>
          </a:xfrm>
        </p:spPr>
        <p:txBody>
          <a:bodyPr anchor="t">
            <a:normAutofit fontScale="77500" lnSpcReduction="20000"/>
          </a:bodyPr>
          <a:lstStyle/>
          <a:p>
            <a:pPr>
              <a:lnSpc>
                <a:spcPct val="100000"/>
              </a:lnSpc>
            </a:pPr>
            <a:r>
              <a:rPr lang="en-US" dirty="0"/>
              <a:t>QUICK DBD</a:t>
            </a:r>
          </a:p>
          <a:p>
            <a:pPr>
              <a:lnSpc>
                <a:spcPct val="100000"/>
              </a:lnSpc>
            </a:pPr>
            <a:r>
              <a:rPr lang="en-US" dirty="0"/>
              <a:t>Export PostgreSQL</a:t>
            </a:r>
          </a:p>
          <a:p>
            <a:pPr>
              <a:lnSpc>
                <a:spcPct val="100000"/>
              </a:lnSpc>
            </a:pPr>
            <a:r>
              <a:rPr lang="en-US" dirty="0"/>
              <a:t>pgAdmin4</a:t>
            </a:r>
          </a:p>
          <a:p>
            <a:pPr>
              <a:lnSpc>
                <a:spcPct val="100000"/>
              </a:lnSpc>
            </a:pPr>
            <a:r>
              <a:rPr lang="en-US" dirty="0"/>
              <a:t>Created 4 tables, import data from Resources files</a:t>
            </a:r>
          </a:p>
          <a:p>
            <a:pPr>
              <a:lnSpc>
                <a:spcPct val="100000"/>
              </a:lnSpc>
            </a:pPr>
            <a:endParaRPr lang="en-US" sz="900" dirty="0"/>
          </a:p>
        </p:txBody>
      </p:sp>
      <p:pic>
        <p:nvPicPr>
          <p:cNvPr id="5" name="Picture 4" descr="Table&#10;&#10;Description automatically generated">
            <a:extLst>
              <a:ext uri="{FF2B5EF4-FFF2-40B4-BE49-F238E27FC236}">
                <a16:creationId xmlns:a16="http://schemas.microsoft.com/office/drawing/2014/main" id="{C8DAFA05-6B35-B8D5-352F-4A2790D54CC5}"/>
              </a:ext>
            </a:extLst>
          </p:cNvPr>
          <p:cNvPicPr>
            <a:picLocks noChangeAspect="1"/>
          </p:cNvPicPr>
          <p:nvPr/>
        </p:nvPicPr>
        <p:blipFill rotWithShape="1">
          <a:blip r:embed="rId3"/>
          <a:srcRect r="1" b="71963"/>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Tree>
    <p:extLst>
      <p:ext uri="{BB962C8B-B14F-4D97-AF65-F5344CB8AC3E}">
        <p14:creationId xmlns:p14="http://schemas.microsoft.com/office/powerpoint/2010/main" val="786718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C268-CAD6-C510-434A-7F2D3D6761A6}"/>
              </a:ext>
            </a:extLst>
          </p:cNvPr>
          <p:cNvSpPr>
            <a:spLocks noGrp="1"/>
          </p:cNvSpPr>
          <p:nvPr>
            <p:ph type="title"/>
          </p:nvPr>
        </p:nvSpPr>
        <p:spPr>
          <a:xfrm>
            <a:off x="8075613" y="549275"/>
            <a:ext cx="3565524" cy="1997855"/>
          </a:xfrm>
        </p:spPr>
        <p:txBody>
          <a:bodyPr wrap="square" anchor="b">
            <a:normAutofit/>
          </a:bodyPr>
          <a:lstStyle/>
          <a:p>
            <a:pPr>
              <a:lnSpc>
                <a:spcPct val="90000"/>
              </a:lnSpc>
            </a:pPr>
            <a:r>
              <a:rPr lang="en-US"/>
              <a:t>Python Flask API &amp; Plotly</a:t>
            </a:r>
          </a:p>
        </p:txBody>
      </p:sp>
      <p:pic>
        <p:nvPicPr>
          <p:cNvPr id="7" name="Picture 6" descr="Calendar&#10;&#10;Description automatically generated with medium confidence">
            <a:extLst>
              <a:ext uri="{FF2B5EF4-FFF2-40B4-BE49-F238E27FC236}">
                <a16:creationId xmlns:a16="http://schemas.microsoft.com/office/drawing/2014/main" id="{3E877EDE-2C70-D515-E5B2-90C58DF2C322}"/>
              </a:ext>
            </a:extLst>
          </p:cNvPr>
          <p:cNvPicPr>
            <a:picLocks noChangeAspect="1"/>
          </p:cNvPicPr>
          <p:nvPr/>
        </p:nvPicPr>
        <p:blipFill>
          <a:blip r:embed="rId3"/>
          <a:stretch>
            <a:fillRect/>
          </a:stretch>
        </p:blipFill>
        <p:spPr>
          <a:xfrm>
            <a:off x="550863" y="1207422"/>
            <a:ext cx="1783172" cy="4885403"/>
          </a:xfrm>
          <a:custGeom>
            <a:avLst/>
            <a:gdLst/>
            <a:ahLst/>
            <a:cxnLst/>
            <a:rect l="l" t="t" r="r" b="b"/>
            <a:pathLst>
              <a:path w="3379569" h="5759450">
                <a:moveTo>
                  <a:pt x="0" y="0"/>
                </a:moveTo>
                <a:lnTo>
                  <a:pt x="3379569" y="0"/>
                </a:lnTo>
                <a:lnTo>
                  <a:pt x="3379569" y="5759450"/>
                </a:lnTo>
                <a:lnTo>
                  <a:pt x="0" y="5759450"/>
                </a:lnTo>
                <a:close/>
              </a:path>
            </a:pathLst>
          </a:custGeom>
        </p:spPr>
      </p:pic>
      <p:pic>
        <p:nvPicPr>
          <p:cNvPr id="6" name="Picture 5" descr="Chart&#10;&#10;Description automatically generated">
            <a:extLst>
              <a:ext uri="{FF2B5EF4-FFF2-40B4-BE49-F238E27FC236}">
                <a16:creationId xmlns:a16="http://schemas.microsoft.com/office/drawing/2014/main" id="{5243178B-E9BC-352E-C8DF-4FE7A1C2FA4D}"/>
              </a:ext>
            </a:extLst>
          </p:cNvPr>
          <p:cNvPicPr>
            <a:picLocks noChangeAspect="1"/>
          </p:cNvPicPr>
          <p:nvPr/>
        </p:nvPicPr>
        <p:blipFill>
          <a:blip r:embed="rId4"/>
          <a:stretch>
            <a:fillRect/>
          </a:stretch>
        </p:blipFill>
        <p:spPr>
          <a:xfrm>
            <a:off x="2568025" y="476847"/>
            <a:ext cx="5100260" cy="6053721"/>
          </a:xfrm>
          <a:custGeom>
            <a:avLst/>
            <a:gdLst/>
            <a:ahLst/>
            <a:cxnLst/>
            <a:rect l="l" t="t" r="r" b="b"/>
            <a:pathLst>
              <a:path w="3379569" h="5759450">
                <a:moveTo>
                  <a:pt x="0" y="0"/>
                </a:moveTo>
                <a:lnTo>
                  <a:pt x="3379569" y="0"/>
                </a:lnTo>
                <a:lnTo>
                  <a:pt x="3379569" y="5759450"/>
                </a:lnTo>
                <a:lnTo>
                  <a:pt x="0" y="5759450"/>
                </a:lnTo>
                <a:close/>
              </a:path>
            </a:pathLst>
          </a:custGeom>
        </p:spPr>
      </p:pic>
      <p:sp>
        <p:nvSpPr>
          <p:cNvPr id="3" name="Content Placeholder 2">
            <a:extLst>
              <a:ext uri="{FF2B5EF4-FFF2-40B4-BE49-F238E27FC236}">
                <a16:creationId xmlns:a16="http://schemas.microsoft.com/office/drawing/2014/main" id="{DD40A355-8CFC-FA2C-0680-0074D9D39BB4}"/>
              </a:ext>
            </a:extLst>
          </p:cNvPr>
          <p:cNvSpPr>
            <a:spLocks noGrp="1"/>
          </p:cNvSpPr>
          <p:nvPr>
            <p:ph idx="1"/>
          </p:nvPr>
        </p:nvSpPr>
        <p:spPr>
          <a:xfrm>
            <a:off x="8075612" y="2677306"/>
            <a:ext cx="3565525" cy="3415519"/>
          </a:xfrm>
        </p:spPr>
        <p:txBody>
          <a:bodyPr anchor="t">
            <a:normAutofit/>
          </a:bodyPr>
          <a:lstStyle/>
          <a:p>
            <a:r>
              <a:rPr lang="en-US" sz="1600"/>
              <a:t>app.py</a:t>
            </a:r>
            <a:endParaRPr lang="en-US" sz="1600" dirty="0"/>
          </a:p>
          <a:p>
            <a:r>
              <a:rPr lang="en-US" sz="1600"/>
              <a:t>index.html</a:t>
            </a:r>
            <a:endParaRPr lang="en-US" sz="1600" dirty="0"/>
          </a:p>
          <a:p>
            <a:r>
              <a:rPr lang="en-US" sz="1600"/>
              <a:t>javaScript</a:t>
            </a:r>
            <a:r>
              <a:rPr lang="en-US" sz="1600" dirty="0"/>
              <a:t>, </a:t>
            </a:r>
            <a:r>
              <a:rPr lang="en-US" sz="1600"/>
              <a:t>css</a:t>
            </a:r>
            <a:r>
              <a:rPr lang="en-US" sz="1600" dirty="0"/>
              <a:t>, html</a:t>
            </a:r>
          </a:p>
        </p:txBody>
      </p:sp>
    </p:spTree>
    <p:extLst>
      <p:ext uri="{BB962C8B-B14F-4D97-AF65-F5344CB8AC3E}">
        <p14:creationId xmlns:p14="http://schemas.microsoft.com/office/powerpoint/2010/main" val="4030451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2F2B-5DF8-6BB5-6A08-D834E58B35F1}"/>
              </a:ext>
            </a:extLst>
          </p:cNvPr>
          <p:cNvSpPr>
            <a:spLocks noGrp="1"/>
          </p:cNvSpPr>
          <p:nvPr>
            <p:ph type="title"/>
          </p:nvPr>
        </p:nvSpPr>
        <p:spPr/>
        <p:txBody>
          <a:bodyPr>
            <a:normAutofit/>
          </a:bodyPr>
          <a:lstStyle/>
          <a:p>
            <a:pPr algn="ctr"/>
            <a:r>
              <a:rPr lang="en-US" dirty="0"/>
              <a:t>Top 5 Coffee Import &amp; Export Country </a:t>
            </a:r>
            <a:br>
              <a:rPr lang="en-US" dirty="0"/>
            </a:br>
            <a:r>
              <a:rPr lang="en-US" sz="2000" dirty="0"/>
              <a:t>TOTAL COUNT FROM 1990 – 2019 </a:t>
            </a:r>
          </a:p>
        </p:txBody>
      </p:sp>
      <p:sp>
        <p:nvSpPr>
          <p:cNvPr id="7" name="TextBox 6">
            <a:extLst>
              <a:ext uri="{FF2B5EF4-FFF2-40B4-BE49-F238E27FC236}">
                <a16:creationId xmlns:a16="http://schemas.microsoft.com/office/drawing/2014/main" id="{0A4D7FFC-BCA0-8484-97D1-98870DF15822}"/>
              </a:ext>
            </a:extLst>
          </p:cNvPr>
          <p:cNvSpPr txBox="1"/>
          <p:nvPr/>
        </p:nvSpPr>
        <p:spPr>
          <a:xfrm>
            <a:off x="2945391" y="5400123"/>
            <a:ext cx="954156" cy="369332"/>
          </a:xfrm>
          <a:prstGeom prst="rect">
            <a:avLst/>
          </a:prstGeom>
          <a:noFill/>
        </p:spPr>
        <p:txBody>
          <a:bodyPr wrap="square" rtlCol="0">
            <a:spAutoFit/>
          </a:bodyPr>
          <a:lstStyle/>
          <a:p>
            <a:r>
              <a:rPr lang="en-US" dirty="0"/>
              <a:t>IMPORT</a:t>
            </a:r>
          </a:p>
        </p:txBody>
      </p:sp>
      <p:sp>
        <p:nvSpPr>
          <p:cNvPr id="8" name="TextBox 7">
            <a:extLst>
              <a:ext uri="{FF2B5EF4-FFF2-40B4-BE49-F238E27FC236}">
                <a16:creationId xmlns:a16="http://schemas.microsoft.com/office/drawing/2014/main" id="{604287FF-6BE3-8CCF-B0C4-95B2D9FD0A86}"/>
              </a:ext>
            </a:extLst>
          </p:cNvPr>
          <p:cNvSpPr txBox="1"/>
          <p:nvPr/>
        </p:nvSpPr>
        <p:spPr>
          <a:xfrm>
            <a:off x="7025356" y="5400123"/>
            <a:ext cx="954156" cy="369332"/>
          </a:xfrm>
          <a:prstGeom prst="rect">
            <a:avLst/>
          </a:prstGeom>
          <a:noFill/>
        </p:spPr>
        <p:txBody>
          <a:bodyPr wrap="square" rtlCol="0">
            <a:spAutoFit/>
          </a:bodyPr>
          <a:lstStyle/>
          <a:p>
            <a:r>
              <a:rPr lang="en-US" dirty="0"/>
              <a:t>EXPORT</a:t>
            </a:r>
          </a:p>
        </p:txBody>
      </p:sp>
      <p:pic>
        <p:nvPicPr>
          <p:cNvPr id="14" name="Picture 13">
            <a:extLst>
              <a:ext uri="{FF2B5EF4-FFF2-40B4-BE49-F238E27FC236}">
                <a16:creationId xmlns:a16="http://schemas.microsoft.com/office/drawing/2014/main" id="{E7744B9C-3D37-2CE6-F95B-6FA921A2D370}"/>
              </a:ext>
            </a:extLst>
          </p:cNvPr>
          <p:cNvPicPr>
            <a:picLocks noChangeAspect="1"/>
          </p:cNvPicPr>
          <p:nvPr/>
        </p:nvPicPr>
        <p:blipFill rotWithShape="1">
          <a:blip r:embed="rId3"/>
          <a:srcRect t="15429"/>
          <a:stretch/>
        </p:blipFill>
        <p:spPr>
          <a:xfrm>
            <a:off x="1083128" y="2081893"/>
            <a:ext cx="10338708" cy="3295422"/>
          </a:xfrm>
          <a:prstGeom prst="rect">
            <a:avLst/>
          </a:prstGeom>
        </p:spPr>
      </p:pic>
    </p:spTree>
    <p:extLst>
      <p:ext uri="{BB962C8B-B14F-4D97-AF65-F5344CB8AC3E}">
        <p14:creationId xmlns:p14="http://schemas.microsoft.com/office/powerpoint/2010/main" val="2126272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2465</TotalTime>
  <Words>2653</Words>
  <Application>Microsoft Macintosh PowerPoint</Application>
  <PresentationFormat>Widescreen</PresentationFormat>
  <Paragraphs>365</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BodyFont</vt:lpstr>
      <vt:lpstr>Bookmania_Regular</vt:lpstr>
      <vt:lpstr>Calibri</vt:lpstr>
      <vt:lpstr>Calibri Light</vt:lpstr>
      <vt:lpstr>Menlo</vt:lpstr>
      <vt:lpstr>Sitka Heading</vt:lpstr>
      <vt:lpstr>Symbol</vt:lpstr>
      <vt:lpstr>Office Theme</vt:lpstr>
      <vt:lpstr>Global Coffee Trade  </vt:lpstr>
      <vt:lpstr>Presentation Today</vt:lpstr>
      <vt:lpstr>OBJECTIVE OF THIS STUDY</vt:lpstr>
      <vt:lpstr>Types of coffee bean</vt:lpstr>
      <vt:lpstr>Data Story   </vt:lpstr>
      <vt:lpstr>Data Source</vt:lpstr>
      <vt:lpstr>Database </vt:lpstr>
      <vt:lpstr>Python Flask API &amp; Plotly</vt:lpstr>
      <vt:lpstr>Top 5 Coffee Import &amp; Export Country  TOTAL COUNT FROM 1990 – 2019 </vt:lpstr>
      <vt:lpstr>TOP 5 COFFEE EXPORTER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Have exports and imports risen over time? </vt:lpstr>
      <vt:lpstr>The number of countries producing (exporting) coffee and what volume? </vt:lpstr>
      <vt:lpstr>Total Retail Prices vs Prices Paid to Growers</vt:lpstr>
      <vt:lpstr>The number of countries buying (importing) coffee and what volume? </vt:lpstr>
      <vt:lpstr>Price paid to growers. </vt:lpstr>
      <vt:lpstr>Price paid to Growers</vt:lpstr>
      <vt:lpstr>Retail price </vt:lpstr>
      <vt:lpstr>Retail price</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Coffee Trade  </dc:title>
  <dc:creator>Sandra Botica</dc:creator>
  <cp:lastModifiedBy>Sandra Botica</cp:lastModifiedBy>
  <cp:revision>23</cp:revision>
  <dcterms:created xsi:type="dcterms:W3CDTF">2023-04-08T12:06:33Z</dcterms:created>
  <dcterms:modified xsi:type="dcterms:W3CDTF">2023-04-12T10:36:09Z</dcterms:modified>
</cp:coreProperties>
</file>